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63" r:id="rId5"/>
    <p:sldId id="259" r:id="rId6"/>
    <p:sldId id="260" r:id="rId7"/>
    <p:sldId id="262" r:id="rId8"/>
    <p:sldId id="264" r:id="rId9"/>
    <p:sldId id="269" r:id="rId10"/>
    <p:sldId id="266" r:id="rId11"/>
    <p:sldId id="267" r:id="rId12"/>
    <p:sldId id="273" r:id="rId13"/>
    <p:sldId id="271" r:id="rId14"/>
    <p:sldId id="270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aul Dolder" initials="PD" lastIdx="0" clrIdx="0">
    <p:extLst>
      <p:ext uri="{19B8F6BF-5375-455C-9EA6-DF929625EA0E}">
        <p15:presenceInfo xmlns:p15="http://schemas.microsoft.com/office/powerpoint/2012/main" userId="Paul Dold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73607" autoAdjust="0"/>
  </p:normalViewPr>
  <p:slideViewPr>
    <p:cSldViewPr snapToGrid="0">
      <p:cViewPr varScale="1">
        <p:scale>
          <a:sx n="50" d="100"/>
          <a:sy n="50" d="100"/>
        </p:scale>
        <p:origin x="60" y="32"/>
      </p:cViewPr>
      <p:guideLst/>
    </p:cSldViewPr>
  </p:slideViewPr>
  <p:outlineViewPr>
    <p:cViewPr>
      <p:scale>
        <a:sx n="33" d="100"/>
        <a:sy n="33" d="100"/>
      </p:scale>
      <p:origin x="0" y="-504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1296"/>
    </p:cViewPr>
  </p:sorterViewPr>
  <p:notesViewPr>
    <p:cSldViewPr snapToGrid="0">
      <p:cViewPr varScale="1">
        <p:scale>
          <a:sx n="51" d="100"/>
          <a:sy n="51" d="100"/>
        </p:scale>
        <p:origin x="2692" y="6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A978DB-C6FB-47F8-B287-17DCF036E713}" type="datetimeFigureOut">
              <a:rPr lang="en-GB" smtClean="0"/>
              <a:t>17/07/2018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685E93-2DB5-4090-AE07-835D026C5C5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72417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685E93-2DB5-4090-AE07-835D026C5C55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52412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2F4495-CDFA-495D-A854-65CF9A38F774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10067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Fishing is a spatial process: both populations being heterogeneously distributed and decisions about where to fish</a:t>
            </a:r>
          </a:p>
          <a:p>
            <a:endParaRPr lang="en-GB" dirty="0"/>
          </a:p>
          <a:p>
            <a:r>
              <a:rPr lang="en-GB" dirty="0"/>
              <a:t>Set in backdrop of uncertainty about what you might catch</a:t>
            </a:r>
          </a:p>
          <a:p>
            <a:endParaRPr lang="en-GB" dirty="0"/>
          </a:p>
          <a:p>
            <a:r>
              <a:rPr lang="en-GB" dirty="0"/>
              <a:t>Fishing provides a lot of data on locations fished and catch (landings)</a:t>
            </a:r>
          </a:p>
          <a:p>
            <a:endParaRPr lang="en-GB" dirty="0"/>
          </a:p>
          <a:p>
            <a:r>
              <a:rPr lang="en-GB" dirty="0"/>
              <a:t>But data is biased from the fishing process: spatial and gear based </a:t>
            </a:r>
            <a:r>
              <a:rPr lang="en-GB" dirty="0" err="1"/>
              <a:t>targetting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685E93-2DB5-4090-AE07-835D026C5C55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91665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Surveys don’t have spatial or temporal coverage to inform management of finer scale processes</a:t>
            </a:r>
          </a:p>
          <a:p>
            <a:endParaRPr lang="en-GB" dirty="0"/>
          </a:p>
          <a:p>
            <a:r>
              <a:rPr lang="en-GB" dirty="0"/>
              <a:t>Fisheries dependent data increasingly used ad-hoc, without understanding of underlying dynamics</a:t>
            </a:r>
          </a:p>
          <a:p>
            <a:endParaRPr lang="en-GB" dirty="0"/>
          </a:p>
          <a:p>
            <a:r>
              <a:rPr lang="en-GB" dirty="0"/>
              <a:t>Provides motivation for developing a simulation framework where underlying true dynamics are known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685E93-2DB5-4090-AE07-835D026C5C55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60451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Want to answer these 3 questions: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685E93-2DB5-4090-AE07-835D026C5C55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45722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Developed a modular simulation framework.</a:t>
            </a:r>
          </a:p>
          <a:p>
            <a:endParaRPr lang="en-GB" dirty="0"/>
          </a:p>
          <a:p>
            <a:r>
              <a:rPr lang="en-GB" dirty="0"/>
              <a:t>Highly spatially and temporally resolved</a:t>
            </a:r>
          </a:p>
          <a:p>
            <a:endParaRPr lang="en-GB" dirty="0"/>
          </a:p>
          <a:p>
            <a:r>
              <a:rPr lang="en-GB" dirty="0"/>
              <a:t>True population dynamics (spatiotemporal) known at each timestep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685E93-2DB5-4090-AE07-835D026C5C55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84748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GRF process to define habitat suitability</a:t>
            </a:r>
          </a:p>
          <a:p>
            <a:r>
              <a:rPr lang="en-GB" dirty="0"/>
              <a:t>Spawning grounds defined for certain times of year</a:t>
            </a:r>
          </a:p>
          <a:p>
            <a:r>
              <a:rPr lang="en-GB" dirty="0"/>
              <a:t>Temperature field, changing weekly with species temperature tolerances</a:t>
            </a:r>
          </a:p>
          <a:p>
            <a:r>
              <a:rPr lang="en-GB" dirty="0"/>
              <a:t>ALSO, population dynamics at high spatial resolution: 2-stage delay difference model, recruitment, depletion, growth and mortality (daily)</a:t>
            </a:r>
          </a:p>
          <a:p>
            <a:r>
              <a:rPr lang="en-GB" dirty="0"/>
              <a:t>Populations move between cells accordingly to distance-decay, habitat relationship and temp tolerance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685E93-2DB5-4090-AE07-835D026C5C55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37879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Fishery dynamics:</a:t>
            </a:r>
          </a:p>
          <a:p>
            <a:r>
              <a:rPr lang="en-GB" dirty="0"/>
              <a:t>From exploratory to established: correlated random walk, with increasing incorporation of individuals knowledge of “good” fishing grounds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685E93-2DB5-4090-AE07-835D026C5C55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28701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Similar patterns to those reproduced from VMS derived fishery data</a:t>
            </a:r>
          </a:p>
          <a:p>
            <a:r>
              <a:rPr lang="en-GB" dirty="0"/>
              <a:t>At </a:t>
            </a:r>
            <a:r>
              <a:rPr lang="en-GB" dirty="0" err="1"/>
              <a:t>finescale</a:t>
            </a:r>
            <a:r>
              <a:rPr lang="en-GB" dirty="0"/>
              <a:t> resolution, fishery data represents well the underlying pop structure but data gaps</a:t>
            </a:r>
          </a:p>
          <a:p>
            <a:r>
              <a:rPr lang="en-GB" dirty="0"/>
              <a:t>Even with some level of aggregation, gives similar patterns</a:t>
            </a:r>
          </a:p>
          <a:p>
            <a:r>
              <a:rPr lang="en-GB" dirty="0"/>
              <a:t>Clustering results in broadly similar areas defined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685E93-2DB5-4090-AE07-835D026C5C55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32510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3 things:</a:t>
            </a:r>
          </a:p>
          <a:p>
            <a:r>
              <a:rPr lang="en-GB" dirty="0"/>
              <a:t>Real population by far most effective, but not at annual data level when aggregation biased causes closures to be less effective</a:t>
            </a:r>
          </a:p>
          <a:p>
            <a:r>
              <a:rPr lang="en-GB" dirty="0"/>
              <a:t>Fishery data closures better at monthly aggregation than weekly: trade-off between amount of data and temporal scale</a:t>
            </a:r>
          </a:p>
          <a:p>
            <a:r>
              <a:rPr lang="en-GB" dirty="0"/>
              <a:t>Spatial aggregation has more effect than temporal (except for annual aggregation, which performs poorly in all cases)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685E93-2DB5-4090-AE07-835D026C5C55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85279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4B84F-50E8-49FD-A02B-332075C4B2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E8F097-5799-4229-B0DD-E9D1F785AB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B2F26C-689A-4288-8A19-96855CB5EE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C2AC5-6C69-49B6-9030-056769095A60}" type="datetimeFigureOut">
              <a:rPr lang="en-IE" smtClean="0"/>
              <a:t>17/07/2018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7EE53D-E0E9-4805-9A74-258EFEA935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DF5C18-2A6E-47E5-BF0B-850F95933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F3A8A-835B-4BB5-BFDC-EBF62BDDD947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7975625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954C57-2840-4534-B011-0A7A8BE41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7EBB79-5E30-4E6B-9FB9-AC0D94F1A7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78BEFB-5626-4D54-910A-FB397AE0D0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C2AC5-6C69-49B6-9030-056769095A60}" type="datetimeFigureOut">
              <a:rPr lang="en-IE" smtClean="0"/>
              <a:t>17/07/2018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8A3D57-20F9-4AA0-8C59-EBFAB1B90F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B7E766-3A17-4CB3-B3E0-0457CEF94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F3A8A-835B-4BB5-BFDC-EBF62BDDD947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7451661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5A9C78-A49A-416D-8555-A3A0AD1D5D8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5AC820-594B-474E-AA67-C39EF2A6E0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107DD1-D8A3-4BE7-ACE2-64E19092D3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C2AC5-6C69-49B6-9030-056769095A60}" type="datetimeFigureOut">
              <a:rPr lang="en-IE" smtClean="0"/>
              <a:t>17/07/2018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FAB6D1-CE8C-47E5-B9A3-3DCA12A4C6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5BA075-9939-42C9-8096-08BD711D16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F3A8A-835B-4BB5-BFDC-EBF62BDDD947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5663212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E58619-18EE-4495-938F-1E589B1A3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15C4E8-F89C-4B7E-858A-80814653C8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F6AB89-5A57-4472-9BA1-C4234AE64F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C2AC5-6C69-49B6-9030-056769095A60}" type="datetimeFigureOut">
              <a:rPr lang="en-IE" smtClean="0"/>
              <a:t>17/07/2018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83A4F5-3288-4C05-B70D-BAC751E28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27E996-881C-410C-934E-AB78E5E0F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F3A8A-835B-4BB5-BFDC-EBF62BDDD947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6330049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FCB9B-ACFB-4C3D-886B-335FEDC9C6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E62411-27E0-44BC-A598-6DBF1B6CD0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D9D139-CD9A-4B48-A29A-281318C362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C2AC5-6C69-49B6-9030-056769095A60}" type="datetimeFigureOut">
              <a:rPr lang="en-IE" smtClean="0"/>
              <a:t>17/07/2018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B28D47-4AF8-434E-B4E5-F9E80F071F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C04D60-24FD-466E-A18C-421061481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F3A8A-835B-4BB5-BFDC-EBF62BDDD947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983024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24762-5594-4B19-AE05-E0F95F79F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A5CB80-00A8-4D55-8063-A3DBDEADED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98830E-89B1-4DA7-AE64-F1E15F7D62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81265A-719F-42F8-8B75-76E53B19AD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C2AC5-6C69-49B6-9030-056769095A60}" type="datetimeFigureOut">
              <a:rPr lang="en-IE" smtClean="0"/>
              <a:t>17/07/2018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707370-3582-4AD1-A462-4E5959B028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CFE00E-FD5F-4DC1-A1DC-C4E10AFC4C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F3A8A-835B-4BB5-BFDC-EBF62BDDD947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9199519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81AC4-10EB-4CB9-A53B-A85A90ACA0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8762FB-E570-448E-B9EC-0C78DBB99D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6724B7-24CC-41F1-B921-2E4057C017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F8816A6-08E2-4114-8D63-640715430C8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16DA74-16E7-406C-B144-7EE957F0E7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9879D5A-4288-4BE9-950E-CFDF7709F4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C2AC5-6C69-49B6-9030-056769095A60}" type="datetimeFigureOut">
              <a:rPr lang="en-IE" smtClean="0"/>
              <a:t>17/07/2018</a:t>
            </a:fld>
            <a:endParaRPr lang="en-I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36C6E85-9C5F-439E-80E4-F7FB308D75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D2697CC-07BF-47EF-81AC-EED50BC85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F3A8A-835B-4BB5-BFDC-EBF62BDDD947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8891785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72D249-C17F-407E-A21F-512C07E45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7557AC2-FC76-4954-9720-EA0C3573F4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C2AC5-6C69-49B6-9030-056769095A60}" type="datetimeFigureOut">
              <a:rPr lang="en-IE" smtClean="0"/>
              <a:t>17/07/2018</a:t>
            </a:fld>
            <a:endParaRPr lang="en-I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A8BC96-5115-4BD6-A96F-2BCA1E6D9A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68081A-549F-4F93-AFB4-3E93B684A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F3A8A-835B-4BB5-BFDC-EBF62BDDD947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1193763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FE84250-B92E-407B-B3F7-0A5705BFF6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C2AC5-6C69-49B6-9030-056769095A60}" type="datetimeFigureOut">
              <a:rPr lang="en-IE" smtClean="0"/>
              <a:t>17/07/2018</a:t>
            </a:fld>
            <a:endParaRPr lang="en-I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182FD05-1FAF-4820-AD59-810F846CFF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BC4695-0C97-4881-A77D-395A2626AC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F3A8A-835B-4BB5-BFDC-EBF62BDDD947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2703017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9FDE95-E5F0-4908-B716-6EBB43F76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7D7072-1172-4A4A-BDA9-8869FCC94F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7E12A9-666B-43B1-9030-28E052D5E4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B3D59E-BA4D-47C8-9865-199A6ACB53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C2AC5-6C69-49B6-9030-056769095A60}" type="datetimeFigureOut">
              <a:rPr lang="en-IE" smtClean="0"/>
              <a:t>17/07/2018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388E87-B892-41D8-9BF8-1AFB196162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813172-8B41-4406-BDEF-FDCA41267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F3A8A-835B-4BB5-BFDC-EBF62BDDD947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1258607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866B0-4747-4F6E-8AD1-7C4C6AD3EA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3E497C7-C818-4156-8238-5E034038E14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4558E9-DE49-4E89-9142-22E27A9C4F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CB89D0-88DB-4363-822B-6E587A27D4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C2AC5-6C69-49B6-9030-056769095A60}" type="datetimeFigureOut">
              <a:rPr lang="en-IE" smtClean="0"/>
              <a:t>17/07/2018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DCF7C8-861D-4CEF-8212-139591766F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6D93A0-D20A-4094-82FF-53B02E99B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F3A8A-835B-4BB5-BFDC-EBF62BDDD947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7984713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46F5B2C-1BDD-4F82-BD58-21D7A9019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5E5C10-9194-4FB9-AAD7-AC110B9479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DE8EDB-C695-4290-9A25-6345D2DD86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7C2AC5-6C69-49B6-9030-056769095A60}" type="datetimeFigureOut">
              <a:rPr lang="en-IE" smtClean="0"/>
              <a:t>17/07/2018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DC4007-7309-41CE-B790-DE3D7C1B25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3E1E1F-179C-4BDD-A244-04D8F48014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3F3A8A-835B-4BB5-BFDC-EBF62BDDD947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2903147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paul.dolder@gmit.ie" TargetMode="External"/><Relationship Id="rId7" Type="http://schemas.openxmlformats.org/officeDocument/2006/relationships/image" Target="../media/image4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.png"/><Relationship Id="rId7" Type="http://schemas.openxmlformats.org/officeDocument/2006/relationships/hyperlink" Target="mailto:paul.dolder@gmit.ie" TargetMode="External"/><Relationship Id="rId12" Type="http://schemas.openxmlformats.org/officeDocument/2006/relationships/image" Target="../media/image4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image" Target="../media/image3.png"/><Relationship Id="rId5" Type="http://schemas.openxmlformats.org/officeDocument/2006/relationships/image" Target="../media/image29.png"/><Relationship Id="rId10" Type="http://schemas.openxmlformats.org/officeDocument/2006/relationships/image" Target="../media/image33.svg"/><Relationship Id="rId4" Type="http://schemas.openxmlformats.org/officeDocument/2006/relationships/image" Target="../media/image2.png"/><Relationship Id="rId9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7.xml"/><Relationship Id="rId9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F7C864-88DA-491A-9C62-2717A73CDB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40962"/>
            <a:ext cx="8544674" cy="2387600"/>
          </a:xfrm>
        </p:spPr>
        <p:txBody>
          <a:bodyPr>
            <a:noAutofit/>
          </a:bodyPr>
          <a:lstStyle/>
          <a:p>
            <a:pPr algn="l"/>
            <a:r>
              <a:rPr lang="es-ES" sz="3600" b="1" dirty="0" err="1">
                <a:solidFill>
                  <a:srgbClr val="002060"/>
                </a:solidFill>
              </a:rPr>
              <a:t>Assessing</a:t>
            </a:r>
            <a:r>
              <a:rPr lang="es-ES" sz="3600" b="1" dirty="0">
                <a:solidFill>
                  <a:srgbClr val="002060"/>
                </a:solidFill>
              </a:rPr>
              <a:t> </a:t>
            </a:r>
            <a:r>
              <a:rPr lang="es-ES" sz="3600" b="1" dirty="0" err="1">
                <a:solidFill>
                  <a:srgbClr val="002060"/>
                </a:solidFill>
              </a:rPr>
              <a:t>the</a:t>
            </a:r>
            <a:r>
              <a:rPr lang="es-ES" sz="3600" b="1" dirty="0">
                <a:solidFill>
                  <a:srgbClr val="002060"/>
                </a:solidFill>
              </a:rPr>
              <a:t> </a:t>
            </a:r>
            <a:r>
              <a:rPr lang="es-ES" sz="3600" b="1" dirty="0" err="1">
                <a:solidFill>
                  <a:srgbClr val="002060"/>
                </a:solidFill>
              </a:rPr>
              <a:t>utility</a:t>
            </a:r>
            <a:r>
              <a:rPr lang="es-ES" sz="3600" b="1" dirty="0">
                <a:solidFill>
                  <a:srgbClr val="002060"/>
                </a:solidFill>
              </a:rPr>
              <a:t> </a:t>
            </a:r>
            <a:r>
              <a:rPr lang="es-ES" sz="3600" b="1" dirty="0" err="1">
                <a:solidFill>
                  <a:srgbClr val="002060"/>
                </a:solidFill>
              </a:rPr>
              <a:t>of</a:t>
            </a:r>
            <a:r>
              <a:rPr lang="es-ES" sz="3600" b="1" dirty="0">
                <a:solidFill>
                  <a:srgbClr val="002060"/>
                </a:solidFill>
              </a:rPr>
              <a:t> </a:t>
            </a:r>
            <a:r>
              <a:rPr lang="es-ES" sz="3600" b="1" dirty="0" err="1">
                <a:solidFill>
                  <a:srgbClr val="002060"/>
                </a:solidFill>
              </a:rPr>
              <a:t>fisheries-dependent</a:t>
            </a:r>
            <a:r>
              <a:rPr lang="es-ES" sz="3600" b="1" dirty="0">
                <a:solidFill>
                  <a:srgbClr val="002060"/>
                </a:solidFill>
              </a:rPr>
              <a:t> data </a:t>
            </a:r>
            <a:r>
              <a:rPr lang="es-ES" sz="3600" b="1" dirty="0" err="1">
                <a:solidFill>
                  <a:srgbClr val="002060"/>
                </a:solidFill>
              </a:rPr>
              <a:t>to</a:t>
            </a:r>
            <a:r>
              <a:rPr lang="es-ES" sz="3600" b="1" dirty="0">
                <a:solidFill>
                  <a:srgbClr val="002060"/>
                </a:solidFill>
              </a:rPr>
              <a:t> </a:t>
            </a:r>
            <a:r>
              <a:rPr lang="es-ES" sz="3600" b="1" dirty="0" err="1">
                <a:solidFill>
                  <a:srgbClr val="002060"/>
                </a:solidFill>
              </a:rPr>
              <a:t>support</a:t>
            </a:r>
            <a:r>
              <a:rPr lang="es-ES" sz="3600" b="1" dirty="0">
                <a:solidFill>
                  <a:srgbClr val="002060"/>
                </a:solidFill>
              </a:rPr>
              <a:t> </a:t>
            </a:r>
            <a:r>
              <a:rPr lang="es-ES" sz="3600" b="1" dirty="0" err="1">
                <a:solidFill>
                  <a:srgbClr val="002060"/>
                </a:solidFill>
              </a:rPr>
              <a:t>mixed</a:t>
            </a:r>
            <a:r>
              <a:rPr lang="es-ES" sz="3600" b="1" dirty="0">
                <a:solidFill>
                  <a:srgbClr val="002060"/>
                </a:solidFill>
              </a:rPr>
              <a:t> </a:t>
            </a:r>
            <a:r>
              <a:rPr lang="es-ES" sz="3600" b="1" dirty="0" err="1">
                <a:solidFill>
                  <a:srgbClr val="002060"/>
                </a:solidFill>
              </a:rPr>
              <a:t>fisheries</a:t>
            </a:r>
            <a:r>
              <a:rPr lang="es-ES" sz="3600" b="1" dirty="0">
                <a:solidFill>
                  <a:srgbClr val="002060"/>
                </a:solidFill>
              </a:rPr>
              <a:t> </a:t>
            </a:r>
            <a:r>
              <a:rPr lang="es-ES" sz="3600" b="1" dirty="0" err="1">
                <a:solidFill>
                  <a:srgbClr val="002060"/>
                </a:solidFill>
              </a:rPr>
              <a:t>management</a:t>
            </a:r>
            <a:r>
              <a:rPr lang="es-ES" sz="3600" b="1" dirty="0">
                <a:solidFill>
                  <a:srgbClr val="002060"/>
                </a:solidFill>
              </a:rPr>
              <a:t>: </a:t>
            </a:r>
            <a:br>
              <a:rPr lang="es-ES" sz="3600" dirty="0"/>
            </a:br>
            <a:r>
              <a:rPr lang="es-ES" sz="3600" b="1" dirty="0">
                <a:solidFill>
                  <a:srgbClr val="C00000"/>
                </a:solidFill>
              </a:rPr>
              <a:t>a </a:t>
            </a:r>
            <a:r>
              <a:rPr lang="es-ES" sz="3600" b="1" dirty="0" err="1">
                <a:solidFill>
                  <a:srgbClr val="C00000"/>
                </a:solidFill>
              </a:rPr>
              <a:t>spatiotemporal</a:t>
            </a:r>
            <a:r>
              <a:rPr lang="es-ES" sz="3600" b="1" dirty="0">
                <a:solidFill>
                  <a:srgbClr val="C00000"/>
                </a:solidFill>
              </a:rPr>
              <a:t> </a:t>
            </a:r>
            <a:r>
              <a:rPr lang="es-ES" sz="3600" b="1" dirty="0" err="1">
                <a:solidFill>
                  <a:srgbClr val="C00000"/>
                </a:solidFill>
              </a:rPr>
              <a:t>simulation</a:t>
            </a:r>
            <a:r>
              <a:rPr lang="es-ES" sz="3600" b="1" dirty="0">
                <a:solidFill>
                  <a:srgbClr val="C00000"/>
                </a:solidFill>
              </a:rPr>
              <a:t> </a:t>
            </a:r>
            <a:r>
              <a:rPr lang="es-ES" sz="3600" b="1" dirty="0" err="1">
                <a:solidFill>
                  <a:srgbClr val="C00000"/>
                </a:solidFill>
              </a:rPr>
              <a:t>framework</a:t>
            </a:r>
            <a:endParaRPr lang="en-IE" sz="3600" b="1" dirty="0">
              <a:solidFill>
                <a:srgbClr val="C00000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C1715E-C4CE-400B-A632-98756AC4C2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/>
          <a:p>
            <a:pPr algn="l"/>
            <a:r>
              <a:rPr lang="en-IE" b="1" dirty="0"/>
              <a:t>Paul J. Dolder</a:t>
            </a:r>
            <a:r>
              <a:rPr lang="en-IE" dirty="0"/>
              <a:t>, Cóilín Minto, Jean-Marc Guarini and Jan Jaap Poos</a:t>
            </a:r>
          </a:p>
          <a:p>
            <a:pPr algn="l"/>
            <a:r>
              <a:rPr lang="en-IE" dirty="0">
                <a:hlinkClick r:id="rId3"/>
              </a:rPr>
              <a:t>paul.dolder@gmit.ie</a:t>
            </a:r>
            <a:r>
              <a:rPr lang="en-IE" dirty="0"/>
              <a:t> </a:t>
            </a:r>
          </a:p>
          <a:p>
            <a:endParaRPr lang="en-I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8ECCEB5-0060-407F-87EF-DC99574982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661" y="5655632"/>
            <a:ext cx="2693974" cy="84493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9DF40DC-DAB3-4C1E-B282-9B42CCF452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7093" y="5804752"/>
            <a:ext cx="3316714" cy="695814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69D834CC-664B-4F74-97E7-A9211F3E3B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639476" y="5624266"/>
            <a:ext cx="3019425" cy="87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2121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78FD14-B44F-408E-86EF-88F75CD466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 err="1"/>
              <a:t>Simulated</a:t>
            </a:r>
            <a:r>
              <a:rPr lang="es-ES" b="1" dirty="0"/>
              <a:t> </a:t>
            </a:r>
            <a:r>
              <a:rPr lang="es-ES" b="1" dirty="0" err="1"/>
              <a:t>closure</a:t>
            </a:r>
            <a:r>
              <a:rPr lang="es-ES" b="1" dirty="0"/>
              <a:t> “</a:t>
            </a:r>
            <a:r>
              <a:rPr lang="es-ES" b="1" dirty="0" err="1"/>
              <a:t>experiment</a:t>
            </a:r>
            <a:r>
              <a:rPr lang="es-ES" b="1" dirty="0"/>
              <a:t>”</a:t>
            </a:r>
            <a:endParaRPr lang="en-GB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1B60939-220B-4515-8FE0-E77CAFC02E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78" y="1519231"/>
            <a:ext cx="10972822" cy="365760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60FEB21-336B-4AAB-AD24-2036F6B0094C}"/>
              </a:ext>
            </a:extLst>
          </p:cNvPr>
          <p:cNvSpPr/>
          <p:nvPr/>
        </p:nvSpPr>
        <p:spPr>
          <a:xfrm>
            <a:off x="838200" y="5221605"/>
            <a:ext cx="1067752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Scenarios based on “real population” most effective, though </a:t>
            </a:r>
            <a:r>
              <a:rPr lang="en-GB" b="1" dirty="0"/>
              <a:t>not for annual closures </a:t>
            </a:r>
            <a:r>
              <a:rPr lang="en-GB" dirty="0"/>
              <a:t>(no single location effective).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Scenarios based on survey ineffective (as above).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Scenario based on commercial data were effective in some cases</a:t>
            </a:r>
            <a:r>
              <a:rPr lang="en-GB" b="1" dirty="0"/>
              <a:t>, best was 1 x 1 grid aggregated to a monthly level </a:t>
            </a:r>
            <a:r>
              <a:rPr lang="en-GB" dirty="0"/>
              <a:t>(sufficiently captures temporal dynamics, more spatial data due to increased samples).</a:t>
            </a:r>
            <a:endParaRPr lang="en-IE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6118E105-1858-4740-B615-A8DF1A7C3C07}"/>
              </a:ext>
            </a:extLst>
          </p:cNvPr>
          <p:cNvSpPr/>
          <p:nvPr/>
        </p:nvSpPr>
        <p:spPr>
          <a:xfrm>
            <a:off x="1524000" y="3365500"/>
            <a:ext cx="787400" cy="59690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EFC393F-571B-484F-A791-B561AB434843}"/>
              </a:ext>
            </a:extLst>
          </p:cNvPr>
          <p:cNvSpPr/>
          <p:nvPr/>
        </p:nvSpPr>
        <p:spPr>
          <a:xfrm>
            <a:off x="5770562" y="3568700"/>
            <a:ext cx="1303338" cy="59690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F0FEB03-8FF2-4803-A39B-9DA8D4B0A3BD}"/>
              </a:ext>
            </a:extLst>
          </p:cNvPr>
          <p:cNvSpPr/>
          <p:nvPr/>
        </p:nvSpPr>
        <p:spPr>
          <a:xfrm>
            <a:off x="7569200" y="3289300"/>
            <a:ext cx="482600" cy="40640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1824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" grpId="0" animBg="1"/>
      <p:bldP spid="3" grpId="1" animBg="1"/>
      <p:bldP spid="6" grpId="0" animBg="1"/>
      <p:bldP spid="6" grpId="1" animBg="1"/>
      <p:bldP spid="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F509DF-830C-4596-83AF-B4BBDE586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 err="1"/>
              <a:t>Summary</a:t>
            </a:r>
            <a:r>
              <a:rPr lang="es-ES" b="1" dirty="0"/>
              <a:t>: </a:t>
            </a:r>
            <a:r>
              <a:rPr lang="es-ES" b="1" dirty="0" err="1"/>
              <a:t>what</a:t>
            </a:r>
            <a:r>
              <a:rPr lang="es-ES" b="1" dirty="0"/>
              <a:t> can </a:t>
            </a:r>
            <a:r>
              <a:rPr lang="es-ES" b="1" dirty="0" err="1"/>
              <a:t>we</a:t>
            </a:r>
            <a:r>
              <a:rPr lang="es-ES" b="1" dirty="0"/>
              <a:t> </a:t>
            </a:r>
            <a:r>
              <a:rPr lang="es-ES" b="1" dirty="0" err="1"/>
              <a:t>say</a:t>
            </a:r>
            <a:r>
              <a:rPr lang="es-ES" b="1" dirty="0"/>
              <a:t> </a:t>
            </a:r>
            <a:r>
              <a:rPr lang="es-ES" b="1" dirty="0" err="1"/>
              <a:t>about</a:t>
            </a:r>
            <a:r>
              <a:rPr lang="es-ES" b="1" dirty="0"/>
              <a:t> </a:t>
            </a:r>
            <a:r>
              <a:rPr lang="es-ES" b="1" dirty="0" err="1"/>
              <a:t>our</a:t>
            </a:r>
            <a:r>
              <a:rPr lang="es-ES" b="1" dirty="0"/>
              <a:t> </a:t>
            </a:r>
            <a:r>
              <a:rPr lang="es-ES" b="1" dirty="0" err="1"/>
              <a:t>Qs</a:t>
            </a:r>
            <a:r>
              <a:rPr lang="es-ES" b="1" dirty="0"/>
              <a:t>?</a:t>
            </a:r>
            <a:endParaRPr lang="en-GB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64E0B4-87D2-40FD-9A8A-98759B698F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8750"/>
            <a:ext cx="10515600" cy="5048250"/>
          </a:xfrm>
        </p:spPr>
        <p:txBody>
          <a:bodyPr>
            <a:normAutofit/>
          </a:bodyPr>
          <a:lstStyle/>
          <a:p>
            <a:r>
              <a:rPr lang="es-ES" dirty="0"/>
              <a:t>Q1. Do </a:t>
            </a:r>
            <a:r>
              <a:rPr lang="es-ES" dirty="0" err="1"/>
              <a:t>catches</a:t>
            </a:r>
            <a:r>
              <a:rPr lang="es-ES" dirty="0"/>
              <a:t> </a:t>
            </a:r>
            <a:r>
              <a:rPr lang="es-ES" dirty="0" err="1"/>
              <a:t>observed</a:t>
            </a:r>
            <a:r>
              <a:rPr lang="es-ES" dirty="0"/>
              <a:t> </a:t>
            </a:r>
            <a:r>
              <a:rPr lang="es-ES" dirty="0" err="1"/>
              <a:t>from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fishery</a:t>
            </a:r>
            <a:r>
              <a:rPr lang="es-ES" dirty="0"/>
              <a:t> </a:t>
            </a:r>
            <a:r>
              <a:rPr lang="es-ES" dirty="0" err="1"/>
              <a:t>reflect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underlying</a:t>
            </a:r>
            <a:r>
              <a:rPr lang="es-ES" dirty="0"/>
              <a:t> </a:t>
            </a:r>
            <a:r>
              <a:rPr lang="es-ES" dirty="0" err="1"/>
              <a:t>population</a:t>
            </a:r>
            <a:r>
              <a:rPr lang="es-ES" dirty="0"/>
              <a:t> </a:t>
            </a:r>
            <a:r>
              <a:rPr lang="es-ES" dirty="0" err="1"/>
              <a:t>structure</a:t>
            </a:r>
            <a:r>
              <a:rPr lang="es-ES" dirty="0"/>
              <a:t>?</a:t>
            </a:r>
          </a:p>
          <a:p>
            <a:endParaRPr lang="es-ES" dirty="0"/>
          </a:p>
          <a:p>
            <a:r>
              <a:rPr lang="es-ES" dirty="0"/>
              <a:t>Q2. At </a:t>
            </a:r>
            <a:r>
              <a:rPr lang="es-ES" dirty="0" err="1"/>
              <a:t>what</a:t>
            </a:r>
            <a:r>
              <a:rPr lang="es-ES" dirty="0"/>
              <a:t> </a:t>
            </a:r>
            <a:r>
              <a:rPr lang="es-ES" dirty="0" err="1"/>
              <a:t>spatial</a:t>
            </a:r>
            <a:r>
              <a:rPr lang="es-ES" dirty="0"/>
              <a:t> and temporal </a:t>
            </a:r>
            <a:r>
              <a:rPr lang="es-ES" dirty="0" err="1"/>
              <a:t>scales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aggregation</a:t>
            </a:r>
            <a:r>
              <a:rPr lang="es-ES" dirty="0"/>
              <a:t> are </a:t>
            </a:r>
            <a:r>
              <a:rPr lang="es-ES" dirty="0" err="1"/>
              <a:t>appropriate</a:t>
            </a:r>
            <a:r>
              <a:rPr lang="es-ES" dirty="0"/>
              <a:t>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management</a:t>
            </a:r>
            <a:r>
              <a:rPr lang="es-ES" dirty="0"/>
              <a:t> (</a:t>
            </a:r>
            <a:r>
              <a:rPr lang="es-ES" dirty="0" err="1"/>
              <a:t>does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“true” </a:t>
            </a:r>
            <a:r>
              <a:rPr lang="es-ES" dirty="0" err="1"/>
              <a:t>population</a:t>
            </a:r>
            <a:r>
              <a:rPr lang="es-ES" dirty="0"/>
              <a:t> </a:t>
            </a:r>
            <a:r>
              <a:rPr lang="es-ES" dirty="0" err="1"/>
              <a:t>signal</a:t>
            </a:r>
            <a:r>
              <a:rPr lang="es-ES" dirty="0"/>
              <a:t> degrade)?</a:t>
            </a:r>
          </a:p>
          <a:p>
            <a:endParaRPr lang="es-ES" dirty="0"/>
          </a:p>
          <a:p>
            <a:r>
              <a:rPr lang="es-ES" dirty="0"/>
              <a:t>Q3. </a:t>
            </a:r>
            <a:r>
              <a:rPr lang="es-ES" dirty="0" err="1"/>
              <a:t>How</a:t>
            </a:r>
            <a:r>
              <a:rPr lang="es-ES" dirty="0"/>
              <a:t> “</a:t>
            </a:r>
            <a:r>
              <a:rPr lang="es-ES" dirty="0" err="1"/>
              <a:t>useful</a:t>
            </a:r>
            <a:r>
              <a:rPr lang="es-ES" dirty="0"/>
              <a:t>” </a:t>
            </a: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dirty="0" err="1"/>
              <a:t>commercial</a:t>
            </a:r>
            <a:r>
              <a:rPr lang="es-ES" dirty="0"/>
              <a:t> data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implementing</a:t>
            </a:r>
            <a:r>
              <a:rPr lang="es-ES" dirty="0"/>
              <a:t> </a:t>
            </a:r>
            <a:r>
              <a:rPr lang="es-ES" dirty="0" err="1"/>
              <a:t>spatial</a:t>
            </a:r>
            <a:r>
              <a:rPr lang="es-ES" dirty="0"/>
              <a:t> </a:t>
            </a:r>
            <a:r>
              <a:rPr lang="es-ES" dirty="0" err="1"/>
              <a:t>fisheries</a:t>
            </a:r>
            <a:r>
              <a:rPr lang="es-ES" dirty="0"/>
              <a:t> </a:t>
            </a:r>
            <a:r>
              <a:rPr lang="es-ES" dirty="0" err="1"/>
              <a:t>management</a:t>
            </a:r>
            <a:r>
              <a:rPr lang="es-ES" dirty="0"/>
              <a:t> </a:t>
            </a:r>
            <a:r>
              <a:rPr lang="es-ES" dirty="0" err="1"/>
              <a:t>measures</a:t>
            </a:r>
            <a:r>
              <a:rPr lang="es-ES" dirty="0"/>
              <a:t> </a:t>
            </a:r>
            <a:r>
              <a:rPr lang="es-ES" dirty="0" err="1"/>
              <a:t>within</a:t>
            </a:r>
            <a:r>
              <a:rPr lang="es-ES" dirty="0"/>
              <a:t> a </a:t>
            </a:r>
            <a:r>
              <a:rPr lang="es-ES" dirty="0" err="1"/>
              <a:t>mixed</a:t>
            </a:r>
            <a:r>
              <a:rPr lang="es-ES" dirty="0"/>
              <a:t> </a:t>
            </a:r>
            <a:r>
              <a:rPr lang="es-ES" dirty="0" err="1"/>
              <a:t>fishery</a:t>
            </a:r>
            <a:r>
              <a:rPr lang="es-ES" dirty="0"/>
              <a:t>?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71BF78C-7E95-46C3-B962-783F2E2F78A5}"/>
              </a:ext>
            </a:extLst>
          </p:cNvPr>
          <p:cNvSpPr txBox="1">
            <a:spLocks/>
          </p:cNvSpPr>
          <p:nvPr/>
        </p:nvSpPr>
        <p:spPr>
          <a:xfrm>
            <a:off x="838200" y="1428750"/>
            <a:ext cx="10515600" cy="50482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b="1" dirty="0" err="1">
                <a:solidFill>
                  <a:schemeClr val="accent1">
                    <a:lumMod val="50000"/>
                  </a:schemeClr>
                </a:solidFill>
              </a:rPr>
              <a:t>Reasonable</a:t>
            </a:r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b="1" dirty="0" err="1">
                <a:solidFill>
                  <a:schemeClr val="accent1">
                    <a:lumMod val="50000"/>
                  </a:schemeClr>
                </a:solidFill>
              </a:rPr>
              <a:t>representation</a:t>
            </a:r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b="1" dirty="0" err="1">
                <a:solidFill>
                  <a:schemeClr val="accent1">
                    <a:lumMod val="50000"/>
                  </a:schemeClr>
                </a:solidFill>
              </a:rPr>
              <a:t>of</a:t>
            </a:r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b="1" dirty="0" err="1">
                <a:solidFill>
                  <a:schemeClr val="accent1">
                    <a:lumMod val="50000"/>
                  </a:schemeClr>
                </a:solidFill>
              </a:rPr>
              <a:t>the</a:t>
            </a:r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b="1" dirty="0" err="1">
                <a:solidFill>
                  <a:schemeClr val="accent1">
                    <a:lumMod val="50000"/>
                  </a:schemeClr>
                </a:solidFill>
              </a:rPr>
              <a:t>simulated</a:t>
            </a:r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b="1" dirty="0" err="1">
                <a:solidFill>
                  <a:schemeClr val="accent1">
                    <a:lumMod val="50000"/>
                  </a:schemeClr>
                </a:solidFill>
              </a:rPr>
              <a:t>populations</a:t>
            </a:r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 at </a:t>
            </a:r>
            <a:r>
              <a:rPr lang="es-ES" b="1" dirty="0" err="1">
                <a:solidFill>
                  <a:schemeClr val="accent1">
                    <a:lumMod val="50000"/>
                  </a:schemeClr>
                </a:solidFill>
              </a:rPr>
              <a:t>finer</a:t>
            </a:r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b="1" dirty="0" err="1">
                <a:solidFill>
                  <a:schemeClr val="accent1">
                    <a:lumMod val="50000"/>
                  </a:schemeClr>
                </a:solidFill>
              </a:rPr>
              <a:t>spatial</a:t>
            </a:r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 and temporal </a:t>
            </a:r>
            <a:r>
              <a:rPr lang="es-ES" b="1" dirty="0" err="1">
                <a:solidFill>
                  <a:schemeClr val="accent1">
                    <a:lumMod val="50000"/>
                  </a:schemeClr>
                </a:solidFill>
              </a:rPr>
              <a:t>resolutions</a:t>
            </a:r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, </a:t>
            </a:r>
            <a:r>
              <a:rPr lang="es-ES" b="1" dirty="0" err="1">
                <a:solidFill>
                  <a:schemeClr val="accent1">
                    <a:lumMod val="50000"/>
                  </a:schemeClr>
                </a:solidFill>
              </a:rPr>
              <a:t>but</a:t>
            </a:r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b="1" dirty="0" err="1">
                <a:solidFill>
                  <a:schemeClr val="accent1">
                    <a:lumMod val="50000"/>
                  </a:schemeClr>
                </a:solidFill>
              </a:rPr>
              <a:t>then</a:t>
            </a:r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b="1" dirty="0" err="1">
                <a:solidFill>
                  <a:schemeClr val="accent1">
                    <a:lumMod val="50000"/>
                  </a:schemeClr>
                </a:solidFill>
              </a:rPr>
              <a:t>lack</a:t>
            </a:r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b="1" dirty="0" err="1">
                <a:solidFill>
                  <a:schemeClr val="accent1">
                    <a:lumMod val="50000"/>
                  </a:schemeClr>
                </a:solidFill>
              </a:rPr>
              <a:t>sufficient</a:t>
            </a:r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 data</a:t>
            </a:r>
          </a:p>
          <a:p>
            <a:endParaRPr lang="es-ES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s-ES" b="1" dirty="0" err="1">
                <a:solidFill>
                  <a:schemeClr val="accent1">
                    <a:lumMod val="50000"/>
                  </a:schemeClr>
                </a:solidFill>
              </a:rPr>
              <a:t>Monthly</a:t>
            </a:r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b="1" dirty="0" err="1">
                <a:solidFill>
                  <a:schemeClr val="accent1">
                    <a:lumMod val="50000"/>
                  </a:schemeClr>
                </a:solidFill>
              </a:rPr>
              <a:t>finescale</a:t>
            </a:r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b="1" dirty="0" err="1">
                <a:solidFill>
                  <a:schemeClr val="accent1">
                    <a:lumMod val="50000"/>
                  </a:schemeClr>
                </a:solidFill>
              </a:rPr>
              <a:t>seems</a:t>
            </a:r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b="1" dirty="0" err="1">
                <a:solidFill>
                  <a:schemeClr val="accent1">
                    <a:lumMod val="50000"/>
                  </a:schemeClr>
                </a:solidFill>
              </a:rPr>
              <a:t>reasonable</a:t>
            </a:r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b="1" dirty="0" err="1">
                <a:solidFill>
                  <a:schemeClr val="accent1">
                    <a:lumMod val="50000"/>
                  </a:schemeClr>
                </a:solidFill>
              </a:rPr>
              <a:t>for</a:t>
            </a:r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b="1" dirty="0" err="1">
                <a:solidFill>
                  <a:schemeClr val="accent1">
                    <a:lumMod val="50000"/>
                  </a:schemeClr>
                </a:solidFill>
              </a:rPr>
              <a:t>our</a:t>
            </a:r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 experimental </a:t>
            </a:r>
            <a:r>
              <a:rPr lang="es-ES" b="1" dirty="0" err="1">
                <a:solidFill>
                  <a:schemeClr val="accent1">
                    <a:lumMod val="50000"/>
                  </a:schemeClr>
                </a:solidFill>
              </a:rPr>
              <a:t>system</a:t>
            </a:r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: </a:t>
            </a:r>
            <a:r>
              <a:rPr lang="es-ES" b="1" dirty="0" err="1">
                <a:solidFill>
                  <a:schemeClr val="accent1">
                    <a:lumMod val="50000"/>
                  </a:schemeClr>
                </a:solidFill>
              </a:rPr>
              <a:t>good</a:t>
            </a:r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b="1" dirty="0" err="1">
                <a:solidFill>
                  <a:schemeClr val="accent1">
                    <a:lumMod val="50000"/>
                  </a:schemeClr>
                </a:solidFill>
              </a:rPr>
              <a:t>compromise</a:t>
            </a:r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b="1" dirty="0" err="1">
                <a:solidFill>
                  <a:schemeClr val="accent1">
                    <a:lumMod val="50000"/>
                  </a:schemeClr>
                </a:solidFill>
              </a:rPr>
              <a:t>between</a:t>
            </a:r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 data </a:t>
            </a:r>
            <a:r>
              <a:rPr lang="es-ES" b="1" dirty="0" err="1">
                <a:solidFill>
                  <a:schemeClr val="accent1">
                    <a:lumMod val="50000"/>
                  </a:schemeClr>
                </a:solidFill>
              </a:rPr>
              <a:t>availability</a:t>
            </a:r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 and </a:t>
            </a:r>
            <a:r>
              <a:rPr lang="es-ES" b="1" dirty="0" err="1">
                <a:solidFill>
                  <a:schemeClr val="accent1">
                    <a:lumMod val="50000"/>
                  </a:schemeClr>
                </a:solidFill>
              </a:rPr>
              <a:t>population</a:t>
            </a:r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b="1" dirty="0" err="1">
                <a:solidFill>
                  <a:schemeClr val="accent1">
                    <a:lumMod val="50000"/>
                  </a:schemeClr>
                </a:solidFill>
              </a:rPr>
              <a:t>movement</a:t>
            </a:r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b="1" dirty="0" err="1">
                <a:solidFill>
                  <a:schemeClr val="accent1">
                    <a:lumMod val="50000"/>
                  </a:schemeClr>
                </a:solidFill>
              </a:rPr>
              <a:t>rates</a:t>
            </a:r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 (</a:t>
            </a:r>
            <a:r>
              <a:rPr lang="es-ES" b="1" dirty="0" err="1">
                <a:solidFill>
                  <a:schemeClr val="accent1">
                    <a:lumMod val="50000"/>
                  </a:schemeClr>
                </a:solidFill>
              </a:rPr>
              <a:t>elsewhere</a:t>
            </a:r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, </a:t>
            </a:r>
            <a:r>
              <a:rPr lang="es-ES" b="1" dirty="0" err="1">
                <a:solidFill>
                  <a:schemeClr val="accent1">
                    <a:lumMod val="50000"/>
                  </a:schemeClr>
                </a:solidFill>
              </a:rPr>
              <a:t>population</a:t>
            </a:r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b="1" dirty="0" err="1">
                <a:solidFill>
                  <a:schemeClr val="accent1">
                    <a:lumMod val="50000"/>
                  </a:schemeClr>
                </a:solidFill>
              </a:rPr>
              <a:t>move-on</a:t>
            </a:r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 rules </a:t>
            </a:r>
            <a:r>
              <a:rPr lang="es-ES" b="1" dirty="0" err="1">
                <a:solidFill>
                  <a:schemeClr val="accent1">
                    <a:lumMod val="50000"/>
                  </a:schemeClr>
                </a:solidFill>
              </a:rPr>
              <a:t>have</a:t>
            </a:r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b="1" dirty="0" err="1">
                <a:solidFill>
                  <a:schemeClr val="accent1">
                    <a:lumMod val="50000"/>
                  </a:schemeClr>
                </a:solidFill>
              </a:rPr>
              <a:t>been</a:t>
            </a:r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 2-3 </a:t>
            </a:r>
            <a:r>
              <a:rPr lang="es-ES" b="1" dirty="0" err="1">
                <a:solidFill>
                  <a:schemeClr val="accent1">
                    <a:lumMod val="50000"/>
                  </a:schemeClr>
                </a:solidFill>
              </a:rPr>
              <a:t>weeks</a:t>
            </a:r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)</a:t>
            </a:r>
          </a:p>
          <a:p>
            <a:endParaRPr lang="es-ES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s-ES" b="1" dirty="0" err="1">
                <a:solidFill>
                  <a:schemeClr val="accent1">
                    <a:lumMod val="50000"/>
                  </a:schemeClr>
                </a:solidFill>
              </a:rPr>
              <a:t>Commercial</a:t>
            </a:r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 data </a:t>
            </a:r>
            <a:r>
              <a:rPr lang="es-ES" b="1" dirty="0" err="1">
                <a:solidFill>
                  <a:schemeClr val="accent1">
                    <a:lumMod val="50000"/>
                  </a:schemeClr>
                </a:solidFill>
              </a:rPr>
              <a:t>potentially</a:t>
            </a:r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b="1" dirty="0" err="1">
                <a:solidFill>
                  <a:schemeClr val="accent1">
                    <a:lumMod val="50000"/>
                  </a:schemeClr>
                </a:solidFill>
              </a:rPr>
              <a:t>useful</a:t>
            </a:r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 and more </a:t>
            </a:r>
            <a:r>
              <a:rPr lang="es-ES" b="1" dirty="0" err="1">
                <a:solidFill>
                  <a:schemeClr val="accent1">
                    <a:lumMod val="50000"/>
                  </a:schemeClr>
                </a:solidFill>
              </a:rPr>
              <a:t>representative</a:t>
            </a:r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b="1" dirty="0" err="1">
                <a:solidFill>
                  <a:schemeClr val="accent1">
                    <a:lumMod val="50000"/>
                  </a:schemeClr>
                </a:solidFill>
              </a:rPr>
              <a:t>than</a:t>
            </a:r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 once-a-</a:t>
            </a:r>
            <a:r>
              <a:rPr lang="es-ES" b="1" dirty="0" err="1">
                <a:solidFill>
                  <a:schemeClr val="accent1">
                    <a:lumMod val="50000"/>
                  </a:schemeClr>
                </a:solidFill>
              </a:rPr>
              <a:t>year</a:t>
            </a:r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b="1" dirty="0" err="1">
                <a:solidFill>
                  <a:schemeClr val="accent1">
                    <a:lumMod val="50000"/>
                  </a:schemeClr>
                </a:solidFill>
              </a:rPr>
              <a:t>survey</a:t>
            </a:r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, </a:t>
            </a:r>
            <a:r>
              <a:rPr lang="es-ES" b="1" dirty="0" err="1">
                <a:solidFill>
                  <a:schemeClr val="accent1">
                    <a:lumMod val="50000"/>
                  </a:schemeClr>
                </a:solidFill>
              </a:rPr>
              <a:t>though</a:t>
            </a:r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b="1" dirty="0" err="1">
                <a:solidFill>
                  <a:schemeClr val="accent1">
                    <a:lumMod val="50000"/>
                  </a:schemeClr>
                </a:solidFill>
              </a:rPr>
              <a:t>effectiveness</a:t>
            </a:r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b="1" dirty="0" err="1">
                <a:solidFill>
                  <a:schemeClr val="accent1">
                    <a:lumMod val="50000"/>
                  </a:schemeClr>
                </a:solidFill>
              </a:rPr>
              <a:t>of</a:t>
            </a:r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b="1" dirty="0" err="1">
                <a:solidFill>
                  <a:schemeClr val="accent1">
                    <a:lumMod val="50000"/>
                  </a:schemeClr>
                </a:solidFill>
              </a:rPr>
              <a:t>closure</a:t>
            </a:r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b="1" dirty="0" err="1">
                <a:solidFill>
                  <a:schemeClr val="accent1">
                    <a:lumMod val="50000"/>
                  </a:schemeClr>
                </a:solidFill>
              </a:rPr>
              <a:t>potentially</a:t>
            </a:r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b="1" dirty="0" err="1">
                <a:solidFill>
                  <a:schemeClr val="accent1">
                    <a:lumMod val="50000"/>
                  </a:schemeClr>
                </a:solidFill>
              </a:rPr>
              <a:t>moderated</a:t>
            </a:r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b="1" dirty="0" err="1">
                <a:solidFill>
                  <a:schemeClr val="accent1">
                    <a:lumMod val="50000"/>
                  </a:schemeClr>
                </a:solidFill>
              </a:rPr>
              <a:t>by</a:t>
            </a:r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b="1" dirty="0" err="1">
                <a:solidFill>
                  <a:schemeClr val="accent1">
                    <a:lumMod val="50000"/>
                  </a:schemeClr>
                </a:solidFill>
              </a:rPr>
              <a:t>biases</a:t>
            </a:r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 in data (</a:t>
            </a:r>
            <a:r>
              <a:rPr lang="es-ES" b="1" dirty="0" err="1">
                <a:solidFill>
                  <a:schemeClr val="accent1">
                    <a:lumMod val="50000"/>
                  </a:schemeClr>
                </a:solidFill>
              </a:rPr>
              <a:t>lack</a:t>
            </a:r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b="1" dirty="0" err="1">
                <a:solidFill>
                  <a:schemeClr val="accent1">
                    <a:lumMod val="50000"/>
                  </a:schemeClr>
                </a:solidFill>
              </a:rPr>
              <a:t>of</a:t>
            </a:r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 full </a:t>
            </a:r>
            <a:r>
              <a:rPr lang="es-ES" b="1" dirty="0" err="1">
                <a:solidFill>
                  <a:schemeClr val="accent1">
                    <a:lumMod val="50000"/>
                  </a:schemeClr>
                </a:solidFill>
              </a:rPr>
              <a:t>picture</a:t>
            </a:r>
            <a:r>
              <a:rPr lang="es-ES" b="1" dirty="0">
                <a:solidFill>
                  <a:schemeClr val="accent1">
                    <a:lumMod val="50000"/>
                  </a:schemeClr>
                </a:solidFill>
              </a:rPr>
              <a:t>)</a:t>
            </a:r>
            <a:endParaRPr lang="en-GB" b="1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4304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B4AC22-9531-42C4-9A3F-7D51C4D7B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Thank you for listening!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0C3FC7-5EE1-4453-82E2-7030352978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273" y="4805685"/>
            <a:ext cx="3602973" cy="590467"/>
          </a:xfrm>
        </p:spPr>
        <p:txBody>
          <a:bodyPr/>
          <a:lstStyle/>
          <a:p>
            <a:pPr marL="0" indent="0">
              <a:buNone/>
            </a:pPr>
            <a:r>
              <a:rPr lang="en-GB" u="sng" dirty="0"/>
              <a:t>Acknowledgements: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8BD6F4-9BF4-4448-B2C1-BC7C959D15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5396" y="5741460"/>
            <a:ext cx="2331589" cy="7312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CDC8ABF-E861-428C-A786-DCBE1A9222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1585" y="4536524"/>
            <a:ext cx="4088881" cy="85780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EAE0FFF-E4F3-4313-A97B-3FA4829DE0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9643" y="5680526"/>
            <a:ext cx="2155313" cy="85314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65660E7-19DF-4506-ADC1-42EB231FEAD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0272" y="5627629"/>
            <a:ext cx="2177445" cy="94337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51CD886-5830-485B-B933-A2681975639F}"/>
              </a:ext>
            </a:extLst>
          </p:cNvPr>
          <p:cNvSpPr txBox="1"/>
          <p:nvPr/>
        </p:nvSpPr>
        <p:spPr>
          <a:xfrm>
            <a:off x="2621557" y="1758188"/>
            <a:ext cx="72489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400" b="1" dirty="0">
                <a:solidFill>
                  <a:srgbClr val="FF0000"/>
                </a:solidFill>
              </a:rPr>
              <a:t>Questions?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89C1B8F-FDB2-4F81-A67E-4CACAD131892}"/>
              </a:ext>
            </a:extLst>
          </p:cNvPr>
          <p:cNvSpPr txBox="1"/>
          <p:nvPr/>
        </p:nvSpPr>
        <p:spPr>
          <a:xfrm>
            <a:off x="4318319" y="2681518"/>
            <a:ext cx="42932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Contact: </a:t>
            </a:r>
            <a:r>
              <a:rPr lang="en-GB" sz="2400" dirty="0">
                <a:hlinkClick r:id="rId7"/>
              </a:rPr>
              <a:t>paul.dolder@gmit.ie</a:t>
            </a:r>
            <a:r>
              <a:rPr lang="en-GB" sz="2400" dirty="0"/>
              <a:t> 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B57CFEC-FA60-4B88-86F5-9A7F6B666C3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644" y="5523343"/>
            <a:ext cx="1399436" cy="116751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B4CF457E-8FB8-4C5C-9605-8EB37B2025B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781089" y="4518031"/>
            <a:ext cx="3086100" cy="876300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7D0038BC-B17E-4D29-A797-109BE333B3E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044829" y="5627629"/>
            <a:ext cx="3019425" cy="87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9271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02713-3E06-4C88-B435-729DAC0B5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Extra material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B3BE9F-E74A-4AC3-B4DB-7859337BB1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25925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DFFA45-BF5D-4F45-BF4D-F71516A40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 err="1"/>
              <a:t>Spatially</a:t>
            </a:r>
            <a:r>
              <a:rPr lang="es-ES" b="1" dirty="0"/>
              <a:t> resolved </a:t>
            </a:r>
            <a:r>
              <a:rPr lang="es-ES" b="1" dirty="0" err="1"/>
              <a:t>population</a:t>
            </a:r>
            <a:r>
              <a:rPr lang="es-ES" b="1" dirty="0"/>
              <a:t> </a:t>
            </a:r>
            <a:r>
              <a:rPr lang="es-ES" b="1" dirty="0" err="1"/>
              <a:t>dynamics</a:t>
            </a:r>
            <a:endParaRPr lang="en-GB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87585B-D890-4299-8A11-AC61A3B5BE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495800" cy="4351338"/>
          </a:xfrm>
        </p:spPr>
        <p:txBody>
          <a:bodyPr/>
          <a:lstStyle/>
          <a:p>
            <a:r>
              <a:rPr lang="es-ES" dirty="0"/>
              <a:t>2-stage </a:t>
            </a:r>
            <a:r>
              <a:rPr lang="es-ES" dirty="0" err="1"/>
              <a:t>biomass</a:t>
            </a:r>
            <a:r>
              <a:rPr lang="es-ES" dirty="0"/>
              <a:t> </a:t>
            </a:r>
            <a:r>
              <a:rPr lang="es-ES" dirty="0" err="1"/>
              <a:t>delay</a:t>
            </a:r>
            <a:r>
              <a:rPr lang="es-ES" dirty="0"/>
              <a:t> </a:t>
            </a:r>
            <a:r>
              <a:rPr lang="es-ES" dirty="0" err="1"/>
              <a:t>difference</a:t>
            </a:r>
            <a:r>
              <a:rPr lang="es-ES" dirty="0"/>
              <a:t> </a:t>
            </a:r>
            <a:r>
              <a:rPr lang="es-ES" dirty="0" err="1"/>
              <a:t>model</a:t>
            </a:r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  <a:p>
            <a:r>
              <a:rPr lang="es-ES" dirty="0" err="1"/>
              <a:t>Recruitment</a:t>
            </a:r>
            <a:r>
              <a:rPr lang="es-ES" dirty="0"/>
              <a:t> </a:t>
            </a:r>
            <a:r>
              <a:rPr lang="es-ES" dirty="0" err="1"/>
              <a:t>function</a:t>
            </a:r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  <a:p>
            <a:r>
              <a:rPr lang="es-ES" dirty="0"/>
              <a:t>Catch and </a:t>
            </a:r>
            <a:r>
              <a:rPr lang="es-ES" dirty="0" err="1"/>
              <a:t>spatial</a:t>
            </a:r>
            <a:r>
              <a:rPr lang="es-ES" dirty="0"/>
              <a:t> </a:t>
            </a:r>
            <a:r>
              <a:rPr lang="es-ES" dirty="0" err="1"/>
              <a:t>depletion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population</a:t>
            </a:r>
            <a:r>
              <a:rPr lang="es-ES" dirty="0"/>
              <a:t> per </a:t>
            </a:r>
            <a:r>
              <a:rPr lang="es-ES" dirty="0" err="1"/>
              <a:t>day</a:t>
            </a:r>
            <a:endParaRPr lang="en-GB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7048D61-447E-4E24-9BDF-1E15675BB3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526" y="1690688"/>
            <a:ext cx="5334274" cy="184159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02ADD85-87A9-423C-BCAE-512A34E77F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4047" y="3670334"/>
            <a:ext cx="3029106" cy="121926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F4FA600-FB5F-4D67-97E7-0C6EBF82BD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5435577"/>
            <a:ext cx="4191215" cy="889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0002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7DD0F-98EC-4295-9639-A73760B81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 err="1"/>
              <a:t>Fishing</a:t>
            </a:r>
            <a:r>
              <a:rPr lang="es-ES" b="1" dirty="0"/>
              <a:t> </a:t>
            </a:r>
            <a:r>
              <a:rPr lang="es-ES" b="1" dirty="0" err="1"/>
              <a:t>is</a:t>
            </a:r>
            <a:r>
              <a:rPr lang="es-ES" b="1" dirty="0"/>
              <a:t> </a:t>
            </a:r>
            <a:r>
              <a:rPr lang="es-ES" b="1" dirty="0" err="1"/>
              <a:t>an</a:t>
            </a:r>
            <a:r>
              <a:rPr lang="es-ES" b="1" dirty="0"/>
              <a:t> </a:t>
            </a:r>
            <a:r>
              <a:rPr lang="es-ES" b="1" dirty="0" err="1"/>
              <a:t>inherently</a:t>
            </a:r>
            <a:r>
              <a:rPr lang="es-ES" b="1" dirty="0"/>
              <a:t> </a:t>
            </a:r>
            <a:r>
              <a:rPr lang="es-ES" b="1" dirty="0" err="1"/>
              <a:t>spatiotemporal</a:t>
            </a:r>
            <a:r>
              <a:rPr lang="es-ES" b="1" dirty="0"/>
              <a:t> </a:t>
            </a:r>
            <a:r>
              <a:rPr lang="es-ES" b="1" dirty="0" err="1"/>
              <a:t>process</a:t>
            </a:r>
            <a:endParaRPr lang="en-IE" b="1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C42EC39-4835-48A5-A449-F3BD58214F78}"/>
              </a:ext>
            </a:extLst>
          </p:cNvPr>
          <p:cNvGrpSpPr/>
          <p:nvPr/>
        </p:nvGrpSpPr>
        <p:grpSpPr>
          <a:xfrm>
            <a:off x="4748981" y="1356852"/>
            <a:ext cx="7250137" cy="4666012"/>
            <a:chOff x="6433055" y="2153264"/>
            <a:chExt cx="4409002" cy="2657322"/>
          </a:xfrm>
        </p:grpSpPr>
        <p:pic>
          <p:nvPicPr>
            <p:cNvPr id="4" name="Content Placeholder 9">
              <a:extLst>
                <a:ext uri="{FF2B5EF4-FFF2-40B4-BE49-F238E27FC236}">
                  <a16:creationId xmlns:a16="http://schemas.microsoft.com/office/drawing/2014/main" id="{B83A7F2F-FA12-4164-8D90-1D3436CAF2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39200" y="3093937"/>
              <a:ext cx="2002857" cy="1716649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F418781-6362-484C-A8B3-950B915F8F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3055" y="2153264"/>
              <a:ext cx="1959623" cy="2418735"/>
            </a:xfrm>
            <a:prstGeom prst="rect">
              <a:avLst/>
            </a:prstGeom>
          </p:spPr>
        </p:pic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42746D-172E-4A1E-AC7B-A1147AE477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351" y="3952263"/>
            <a:ext cx="4335817" cy="2756208"/>
          </a:xfrm>
        </p:spPr>
        <p:txBody>
          <a:bodyPr>
            <a:normAutofit/>
          </a:bodyPr>
          <a:lstStyle/>
          <a:p>
            <a:pPr marL="342900" indent="-342900"/>
            <a:r>
              <a:rPr lang="en-IE" dirty="0"/>
              <a:t>Provides lots of data</a:t>
            </a:r>
          </a:p>
          <a:p>
            <a:endParaRPr lang="en-IE" sz="2400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A3B5654-05BD-4BE9-BC8C-86C7F78F39CA}"/>
              </a:ext>
            </a:extLst>
          </p:cNvPr>
          <p:cNvGrpSpPr/>
          <p:nvPr/>
        </p:nvGrpSpPr>
        <p:grpSpPr>
          <a:xfrm>
            <a:off x="2591511" y="1690688"/>
            <a:ext cx="9407607" cy="5330366"/>
            <a:chOff x="2481263" y="1527634"/>
            <a:chExt cx="9407607" cy="533036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43CE483-C305-4C60-A33D-47B60D5EA17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52767" y="1527634"/>
              <a:ext cx="6836103" cy="3897984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0893FE1-086D-4256-A92D-F0F2CFE0667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81263" y="3476626"/>
              <a:ext cx="3381374" cy="3381374"/>
            </a:xfrm>
            <a:prstGeom prst="rect">
              <a:avLst/>
            </a:prstGeom>
          </p:spPr>
        </p:pic>
      </p:grp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E8C6DF0E-95D9-4F9A-9285-7EDD4B9F85F3}"/>
              </a:ext>
            </a:extLst>
          </p:cNvPr>
          <p:cNvSpPr txBox="1">
            <a:spLocks/>
          </p:cNvSpPr>
          <p:nvPr/>
        </p:nvSpPr>
        <p:spPr>
          <a:xfrm>
            <a:off x="887351" y="1746970"/>
            <a:ext cx="4217600" cy="2756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E" dirty="0"/>
              <a:t>Fisheries catch multiple heterogeneously distributed fish stocks</a:t>
            </a:r>
          </a:p>
          <a:p>
            <a:r>
              <a:rPr lang="en-IE" dirty="0"/>
              <a:t>Uncertainty about distribution in space-time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44AAB2E-F7EE-49FF-AD0B-E1DFFF3C9DD3}"/>
              </a:ext>
            </a:extLst>
          </p:cNvPr>
          <p:cNvGrpSpPr/>
          <p:nvPr/>
        </p:nvGrpSpPr>
        <p:grpSpPr>
          <a:xfrm>
            <a:off x="1261022" y="1528165"/>
            <a:ext cx="9374400" cy="4848195"/>
            <a:chOff x="1261022" y="1528165"/>
            <a:chExt cx="9374400" cy="4848195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43EB1FB5-5C9C-4248-9B82-AEA161EEA73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66637" y="1528165"/>
              <a:ext cx="4068785" cy="4848195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7BD6C52-0DB1-4A0B-BEA3-B1E50D2A6FF3}"/>
                </a:ext>
              </a:extLst>
            </p:cNvPr>
            <p:cNvSpPr txBox="1"/>
            <p:nvPr/>
          </p:nvSpPr>
          <p:spPr>
            <a:xfrm>
              <a:off x="1261022" y="4637869"/>
              <a:ext cx="3693572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E" sz="2800" dirty="0"/>
                <a:t>…but a biased sampling process:  spatial (and gear-based) targeting</a:t>
              </a:r>
              <a:endParaRPr lang="en-GB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5895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BD982-37C1-4AFB-A466-6AAF76EED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Increasing use of fisheries-dependent data to understand mixed fishery dynamics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14D4BC-B974-4D1F-8A98-FFE6839C76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97517" cy="4351338"/>
          </a:xfrm>
        </p:spPr>
        <p:txBody>
          <a:bodyPr>
            <a:normAutofit lnSpcReduction="10000"/>
          </a:bodyPr>
          <a:lstStyle/>
          <a:p>
            <a:r>
              <a:rPr lang="es-ES" dirty="0" err="1"/>
              <a:t>Increasing</a:t>
            </a:r>
            <a:r>
              <a:rPr lang="es-ES" dirty="0"/>
              <a:t> </a:t>
            </a:r>
            <a:r>
              <a:rPr lang="es-ES" dirty="0" err="1"/>
              <a:t>interest</a:t>
            </a:r>
            <a:r>
              <a:rPr lang="es-ES" dirty="0"/>
              <a:t> in </a:t>
            </a:r>
            <a:r>
              <a:rPr lang="es-ES" dirty="0" err="1"/>
              <a:t>spatiotemporal</a:t>
            </a:r>
            <a:r>
              <a:rPr lang="es-ES" dirty="0"/>
              <a:t> </a:t>
            </a:r>
            <a:r>
              <a:rPr lang="es-ES" dirty="0" err="1"/>
              <a:t>management</a:t>
            </a:r>
            <a:r>
              <a:rPr lang="es-ES" dirty="0"/>
              <a:t> in </a:t>
            </a:r>
            <a:r>
              <a:rPr lang="es-ES" dirty="0" err="1"/>
              <a:t>mixed</a:t>
            </a:r>
            <a:r>
              <a:rPr lang="es-ES" dirty="0"/>
              <a:t> </a:t>
            </a:r>
            <a:r>
              <a:rPr lang="es-ES" dirty="0" err="1"/>
              <a:t>fisheries</a:t>
            </a:r>
            <a:endParaRPr lang="es-ES" dirty="0"/>
          </a:p>
          <a:p>
            <a:r>
              <a:rPr lang="es-ES" dirty="0" err="1"/>
              <a:t>Spatial</a:t>
            </a:r>
            <a:r>
              <a:rPr lang="es-ES" dirty="0"/>
              <a:t> and temporal </a:t>
            </a:r>
            <a:r>
              <a:rPr lang="es-ES" dirty="0" err="1"/>
              <a:t>resolution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fisheries-independent</a:t>
            </a:r>
            <a:r>
              <a:rPr lang="es-ES" dirty="0"/>
              <a:t> </a:t>
            </a:r>
            <a:r>
              <a:rPr lang="es-ES" dirty="0" err="1"/>
              <a:t>survey</a:t>
            </a:r>
            <a:r>
              <a:rPr lang="es-ES" dirty="0"/>
              <a:t> data </a:t>
            </a:r>
            <a:r>
              <a:rPr lang="es-ES" dirty="0" err="1"/>
              <a:t>sparse</a:t>
            </a:r>
            <a:endParaRPr lang="es-ES" dirty="0"/>
          </a:p>
          <a:p>
            <a:r>
              <a:rPr lang="es-ES" dirty="0"/>
              <a:t>Use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fisheries-dependent</a:t>
            </a:r>
            <a:r>
              <a:rPr lang="es-ES" dirty="0"/>
              <a:t> data, </a:t>
            </a:r>
            <a:r>
              <a:rPr lang="es-ES" dirty="0" err="1"/>
              <a:t>but</a:t>
            </a:r>
            <a:r>
              <a:rPr lang="es-ES" dirty="0"/>
              <a:t> </a:t>
            </a:r>
            <a:r>
              <a:rPr lang="es-ES" dirty="0" err="1"/>
              <a:t>fishing</a:t>
            </a:r>
            <a:r>
              <a:rPr lang="es-ES" dirty="0"/>
              <a:t> </a:t>
            </a:r>
            <a:r>
              <a:rPr lang="es-ES" dirty="0" err="1"/>
              <a:t>biased</a:t>
            </a:r>
            <a:r>
              <a:rPr lang="es-ES" dirty="0"/>
              <a:t> </a:t>
            </a:r>
            <a:r>
              <a:rPr lang="es-ES" dirty="0" err="1"/>
              <a:t>sampling</a:t>
            </a:r>
            <a:r>
              <a:rPr lang="es-ES" dirty="0"/>
              <a:t> </a:t>
            </a:r>
            <a:r>
              <a:rPr lang="es-ES" dirty="0" err="1"/>
              <a:t>process</a:t>
            </a:r>
            <a:endParaRPr lang="es-ES" dirty="0"/>
          </a:p>
          <a:p>
            <a:r>
              <a:rPr lang="es-ES" dirty="0"/>
              <a:t>True </a:t>
            </a:r>
            <a:r>
              <a:rPr lang="es-ES" dirty="0" err="1"/>
              <a:t>distribution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populations</a:t>
            </a:r>
            <a:r>
              <a:rPr lang="es-ES" dirty="0"/>
              <a:t> </a:t>
            </a:r>
            <a:r>
              <a:rPr lang="es-ES" dirty="0" err="1"/>
              <a:t>unknown</a:t>
            </a:r>
            <a:endParaRPr lang="en-GB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15280A5-1360-463D-AD5D-44A4A6D5C284}"/>
              </a:ext>
            </a:extLst>
          </p:cNvPr>
          <p:cNvGrpSpPr/>
          <p:nvPr/>
        </p:nvGrpSpPr>
        <p:grpSpPr>
          <a:xfrm>
            <a:off x="6159688" y="1346200"/>
            <a:ext cx="5943411" cy="4624387"/>
            <a:chOff x="7272291" y="1825625"/>
            <a:chExt cx="4015819" cy="288181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52035FB-0762-436E-A4B4-0E2FC77B7F9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72291" y="2040302"/>
              <a:ext cx="3791145" cy="2667137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2714C72-8A85-4BC3-A770-34B1471FCD8F}"/>
                </a:ext>
              </a:extLst>
            </p:cNvPr>
            <p:cNvSpPr txBox="1"/>
            <p:nvPr/>
          </p:nvSpPr>
          <p:spPr>
            <a:xfrm>
              <a:off x="10294883" y="1825625"/>
              <a:ext cx="993227" cy="4789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100" b="1" dirty="0"/>
                <a:t>Dunn et al 2016. PNAS 113(3) 668-673</a:t>
              </a:r>
              <a:endParaRPr lang="en-GB" sz="1100" b="1" dirty="0"/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822D4617-F539-49D4-A508-A90E5E74A3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2201" y="1526888"/>
            <a:ext cx="4668176" cy="533111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989E85C-DB88-4456-B0AF-F274515D74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2329" y="1526888"/>
            <a:ext cx="4656301" cy="5261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455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8A13E4-D72B-4321-A7B4-D54498705C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 err="1"/>
              <a:t>What</a:t>
            </a:r>
            <a:r>
              <a:rPr lang="es-ES" b="1" dirty="0"/>
              <a:t> </a:t>
            </a:r>
            <a:r>
              <a:rPr lang="es-ES" b="1" dirty="0" err="1"/>
              <a:t>Qs</a:t>
            </a:r>
            <a:r>
              <a:rPr lang="es-ES" b="1" dirty="0"/>
              <a:t> do </a:t>
            </a:r>
            <a:r>
              <a:rPr lang="es-ES" b="1" dirty="0" err="1"/>
              <a:t>we</a:t>
            </a:r>
            <a:r>
              <a:rPr lang="es-ES" b="1" dirty="0"/>
              <a:t> </a:t>
            </a:r>
            <a:r>
              <a:rPr lang="es-ES" b="1" dirty="0" err="1"/>
              <a:t>want</a:t>
            </a:r>
            <a:r>
              <a:rPr lang="es-ES" b="1" dirty="0"/>
              <a:t> </a:t>
            </a:r>
            <a:r>
              <a:rPr lang="es-ES" b="1" dirty="0" err="1"/>
              <a:t>to</a:t>
            </a:r>
            <a:r>
              <a:rPr lang="es-ES" b="1" dirty="0"/>
              <a:t> </a:t>
            </a:r>
            <a:r>
              <a:rPr lang="es-ES" b="1" dirty="0" err="1"/>
              <a:t>answer</a:t>
            </a:r>
            <a:r>
              <a:rPr lang="es-ES" b="1" dirty="0"/>
              <a:t>?</a:t>
            </a:r>
            <a:endParaRPr lang="en-GB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5CE2C0-9C73-4080-8801-85943A1692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Q1. Do </a:t>
            </a:r>
            <a:r>
              <a:rPr lang="es-ES" dirty="0" err="1"/>
              <a:t>catches</a:t>
            </a:r>
            <a:r>
              <a:rPr lang="es-ES" dirty="0"/>
              <a:t> </a:t>
            </a:r>
            <a:r>
              <a:rPr lang="es-ES" dirty="0" err="1"/>
              <a:t>observed</a:t>
            </a:r>
            <a:r>
              <a:rPr lang="es-ES" dirty="0"/>
              <a:t> </a:t>
            </a:r>
            <a:r>
              <a:rPr lang="es-ES" dirty="0" err="1"/>
              <a:t>from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fishery</a:t>
            </a:r>
            <a:r>
              <a:rPr lang="es-ES" dirty="0"/>
              <a:t> </a:t>
            </a:r>
            <a:r>
              <a:rPr lang="es-ES" dirty="0" err="1"/>
              <a:t>reflect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underlying</a:t>
            </a:r>
            <a:r>
              <a:rPr lang="es-ES" dirty="0"/>
              <a:t> </a:t>
            </a:r>
            <a:r>
              <a:rPr lang="es-ES" dirty="0" err="1"/>
              <a:t>population</a:t>
            </a:r>
            <a:r>
              <a:rPr lang="es-ES" dirty="0"/>
              <a:t> </a:t>
            </a:r>
            <a:r>
              <a:rPr lang="es-ES" dirty="0" err="1"/>
              <a:t>structure</a:t>
            </a:r>
            <a:r>
              <a:rPr lang="es-ES" dirty="0"/>
              <a:t>?</a:t>
            </a:r>
          </a:p>
          <a:p>
            <a:endParaRPr lang="es-ES" dirty="0"/>
          </a:p>
          <a:p>
            <a:r>
              <a:rPr lang="es-ES" dirty="0"/>
              <a:t>Q2. At </a:t>
            </a:r>
            <a:r>
              <a:rPr lang="es-ES" dirty="0" err="1"/>
              <a:t>what</a:t>
            </a:r>
            <a:r>
              <a:rPr lang="es-ES" dirty="0"/>
              <a:t> </a:t>
            </a:r>
            <a:r>
              <a:rPr lang="es-ES" dirty="0" err="1"/>
              <a:t>spatial</a:t>
            </a:r>
            <a:r>
              <a:rPr lang="es-ES" dirty="0"/>
              <a:t> and temporal </a:t>
            </a:r>
            <a:r>
              <a:rPr lang="es-ES" dirty="0" err="1"/>
              <a:t>scales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aggregation</a:t>
            </a:r>
            <a:r>
              <a:rPr lang="es-ES" dirty="0"/>
              <a:t> are </a:t>
            </a:r>
            <a:r>
              <a:rPr lang="es-ES" dirty="0" err="1"/>
              <a:t>appropriate</a:t>
            </a:r>
            <a:r>
              <a:rPr lang="es-ES" dirty="0"/>
              <a:t>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management</a:t>
            </a:r>
            <a:r>
              <a:rPr lang="es-ES" dirty="0"/>
              <a:t> (</a:t>
            </a:r>
            <a:r>
              <a:rPr lang="es-ES" dirty="0" err="1"/>
              <a:t>does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“true” </a:t>
            </a:r>
            <a:r>
              <a:rPr lang="es-ES" dirty="0" err="1"/>
              <a:t>population</a:t>
            </a:r>
            <a:r>
              <a:rPr lang="es-ES" dirty="0"/>
              <a:t> </a:t>
            </a:r>
            <a:r>
              <a:rPr lang="es-ES" dirty="0" err="1"/>
              <a:t>signal</a:t>
            </a:r>
            <a:r>
              <a:rPr lang="es-ES" dirty="0"/>
              <a:t> degrade)?</a:t>
            </a:r>
          </a:p>
          <a:p>
            <a:endParaRPr lang="es-ES" dirty="0"/>
          </a:p>
          <a:p>
            <a:r>
              <a:rPr lang="es-ES" dirty="0"/>
              <a:t>Q3. </a:t>
            </a:r>
            <a:r>
              <a:rPr lang="es-ES" dirty="0" err="1"/>
              <a:t>How</a:t>
            </a:r>
            <a:r>
              <a:rPr lang="es-ES" dirty="0"/>
              <a:t> “</a:t>
            </a:r>
            <a:r>
              <a:rPr lang="es-ES" dirty="0" err="1"/>
              <a:t>useful</a:t>
            </a:r>
            <a:r>
              <a:rPr lang="es-ES" dirty="0"/>
              <a:t>” </a:t>
            </a: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dirty="0" err="1"/>
              <a:t>commercial</a:t>
            </a:r>
            <a:r>
              <a:rPr lang="es-ES" dirty="0"/>
              <a:t> data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implementing</a:t>
            </a:r>
            <a:r>
              <a:rPr lang="es-ES" dirty="0"/>
              <a:t> </a:t>
            </a:r>
            <a:r>
              <a:rPr lang="es-ES" dirty="0" err="1"/>
              <a:t>spatial</a:t>
            </a:r>
            <a:r>
              <a:rPr lang="es-ES" dirty="0"/>
              <a:t> </a:t>
            </a:r>
            <a:r>
              <a:rPr lang="es-ES" dirty="0" err="1"/>
              <a:t>fisheries</a:t>
            </a:r>
            <a:r>
              <a:rPr lang="es-ES" dirty="0"/>
              <a:t> </a:t>
            </a:r>
            <a:r>
              <a:rPr lang="es-ES" dirty="0" err="1"/>
              <a:t>management</a:t>
            </a:r>
            <a:r>
              <a:rPr lang="es-ES" dirty="0"/>
              <a:t> </a:t>
            </a:r>
            <a:r>
              <a:rPr lang="es-ES" dirty="0" err="1"/>
              <a:t>measures</a:t>
            </a:r>
            <a:r>
              <a:rPr lang="es-ES" dirty="0"/>
              <a:t> </a:t>
            </a:r>
            <a:r>
              <a:rPr lang="es-ES" dirty="0" err="1"/>
              <a:t>within</a:t>
            </a:r>
            <a:r>
              <a:rPr lang="es-ES" dirty="0"/>
              <a:t> a </a:t>
            </a:r>
            <a:r>
              <a:rPr lang="es-ES" dirty="0" err="1"/>
              <a:t>mixed</a:t>
            </a:r>
            <a:r>
              <a:rPr lang="es-ES" dirty="0"/>
              <a:t> </a:t>
            </a:r>
            <a:r>
              <a:rPr lang="es-ES" dirty="0" err="1"/>
              <a:t>fishery</a:t>
            </a:r>
            <a:r>
              <a:rPr lang="es-ES" dirty="0"/>
              <a:t>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5647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642CBC-E48D-4C9F-8BE1-CBFE1E058F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 err="1"/>
              <a:t>Introducing</a:t>
            </a:r>
            <a:r>
              <a:rPr lang="es-ES" b="1" dirty="0"/>
              <a:t> </a:t>
            </a:r>
            <a:r>
              <a:rPr lang="es-ES" b="1" dirty="0" err="1"/>
              <a:t>MixFishSim</a:t>
            </a:r>
            <a:endParaRPr lang="en-GB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C1961F-AE38-48F2-AC19-A32627448A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97517" cy="4351338"/>
          </a:xfrm>
        </p:spPr>
        <p:txBody>
          <a:bodyPr/>
          <a:lstStyle/>
          <a:p>
            <a:r>
              <a:rPr lang="es-ES" dirty="0"/>
              <a:t>Modular, </a:t>
            </a:r>
            <a:r>
              <a:rPr lang="es-ES" dirty="0" err="1"/>
              <a:t>event-based</a:t>
            </a:r>
            <a:r>
              <a:rPr lang="es-ES" dirty="0"/>
              <a:t>:</a:t>
            </a:r>
          </a:p>
          <a:p>
            <a:pPr lvl="1"/>
            <a:r>
              <a:rPr lang="es-ES" dirty="0" err="1"/>
              <a:t>Spatial</a:t>
            </a:r>
            <a:r>
              <a:rPr lang="es-ES" dirty="0"/>
              <a:t> </a:t>
            </a:r>
            <a:r>
              <a:rPr lang="es-ES" dirty="0" err="1"/>
              <a:t>population</a:t>
            </a:r>
            <a:r>
              <a:rPr lang="es-ES" dirty="0"/>
              <a:t> </a:t>
            </a:r>
            <a:r>
              <a:rPr lang="es-ES" dirty="0" err="1"/>
              <a:t>dynamics</a:t>
            </a:r>
            <a:endParaRPr lang="es-ES" dirty="0"/>
          </a:p>
          <a:p>
            <a:pPr lvl="1"/>
            <a:r>
              <a:rPr lang="es-ES" dirty="0" err="1"/>
              <a:t>Vessel-level</a:t>
            </a:r>
            <a:r>
              <a:rPr lang="es-ES" dirty="0"/>
              <a:t> (</a:t>
            </a:r>
            <a:r>
              <a:rPr lang="es-ES" dirty="0" err="1"/>
              <a:t>agent-based</a:t>
            </a:r>
            <a:r>
              <a:rPr lang="es-ES" dirty="0"/>
              <a:t>) </a:t>
            </a:r>
            <a:r>
              <a:rPr lang="es-ES" dirty="0" err="1"/>
              <a:t>fishing</a:t>
            </a:r>
            <a:r>
              <a:rPr lang="es-ES" dirty="0"/>
              <a:t> </a:t>
            </a:r>
            <a:r>
              <a:rPr lang="es-ES" dirty="0" err="1"/>
              <a:t>dynamics</a:t>
            </a:r>
            <a:endParaRPr lang="es-ES" dirty="0"/>
          </a:p>
          <a:p>
            <a:r>
              <a:rPr lang="es-ES" dirty="0" err="1"/>
              <a:t>Highly</a:t>
            </a:r>
            <a:r>
              <a:rPr lang="es-ES" dirty="0"/>
              <a:t> resolved </a:t>
            </a:r>
          </a:p>
          <a:p>
            <a:pPr lvl="1"/>
            <a:r>
              <a:rPr lang="es-ES" dirty="0" err="1"/>
              <a:t>Temporally</a:t>
            </a:r>
            <a:endParaRPr lang="es-ES" dirty="0"/>
          </a:p>
          <a:p>
            <a:pPr lvl="1"/>
            <a:r>
              <a:rPr lang="es-ES" dirty="0" err="1"/>
              <a:t>spatially</a:t>
            </a:r>
            <a:endParaRPr lang="es-ES" dirty="0"/>
          </a:p>
          <a:p>
            <a:r>
              <a:rPr lang="es-ES" dirty="0"/>
              <a:t>True </a:t>
            </a:r>
            <a:r>
              <a:rPr lang="es-ES" dirty="0" err="1"/>
              <a:t>population</a:t>
            </a:r>
            <a:r>
              <a:rPr lang="es-ES" dirty="0"/>
              <a:t> </a:t>
            </a:r>
            <a:r>
              <a:rPr lang="es-ES" dirty="0" err="1"/>
              <a:t>structure</a:t>
            </a:r>
            <a:r>
              <a:rPr lang="es-ES" dirty="0"/>
              <a:t> </a:t>
            </a:r>
            <a:r>
              <a:rPr lang="es-ES" dirty="0" err="1"/>
              <a:t>known</a:t>
            </a:r>
            <a:r>
              <a:rPr lang="es-ES" dirty="0"/>
              <a:t> at </a:t>
            </a:r>
            <a:r>
              <a:rPr lang="es-ES" dirty="0" err="1"/>
              <a:t>each</a:t>
            </a:r>
            <a:r>
              <a:rPr lang="es-ES" dirty="0"/>
              <a:t> time-step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F125860-9BF2-4E36-81C4-EA9D886397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65125"/>
            <a:ext cx="6107800" cy="6282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407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05EAE-6906-49FF-B80F-9A83AEBFD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168" y="228175"/>
            <a:ext cx="11115923" cy="1325563"/>
          </a:xfrm>
        </p:spPr>
        <p:txBody>
          <a:bodyPr/>
          <a:lstStyle/>
          <a:p>
            <a:r>
              <a:rPr lang="es-ES" b="1" dirty="0" err="1"/>
              <a:t>Gaussian</a:t>
            </a:r>
            <a:r>
              <a:rPr lang="es-ES" b="1" dirty="0"/>
              <a:t> </a:t>
            </a:r>
            <a:r>
              <a:rPr lang="es-ES" b="1" dirty="0" err="1"/>
              <a:t>Random</a:t>
            </a:r>
            <a:r>
              <a:rPr lang="es-ES" b="1" dirty="0"/>
              <a:t> </a:t>
            </a:r>
            <a:r>
              <a:rPr lang="es-ES" b="1" dirty="0" err="1"/>
              <a:t>Fields</a:t>
            </a:r>
            <a:r>
              <a:rPr lang="es-ES" b="1" dirty="0"/>
              <a:t> define </a:t>
            </a:r>
            <a:r>
              <a:rPr lang="es-ES" b="1" dirty="0" err="1"/>
              <a:t>habitat</a:t>
            </a:r>
            <a:r>
              <a:rPr lang="es-ES" b="1" dirty="0"/>
              <a:t> </a:t>
            </a:r>
            <a:r>
              <a:rPr lang="es-ES" b="1" dirty="0" err="1"/>
              <a:t>suitability</a:t>
            </a:r>
            <a:endParaRPr lang="en-GB" b="1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C225A1A-1284-4FCB-80E8-EEE733FB8B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0470" y="1339550"/>
            <a:ext cx="5310378" cy="5310378"/>
          </a:xfr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E268170-C597-4EE3-B18B-968765CCF2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5676" y="1449962"/>
            <a:ext cx="5199966" cy="5199966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747308E1-6B60-4CD2-AD48-C895E837D709}"/>
              </a:ext>
            </a:extLst>
          </p:cNvPr>
          <p:cNvGrpSpPr/>
          <p:nvPr/>
        </p:nvGrpSpPr>
        <p:grpSpPr>
          <a:xfrm>
            <a:off x="6600470" y="1449962"/>
            <a:ext cx="5253856" cy="5242034"/>
            <a:chOff x="6532126" y="1444790"/>
            <a:chExt cx="5253856" cy="5242034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AF4E76F1-2BC5-4282-AF79-9E24C771D64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32126" y="1444790"/>
              <a:ext cx="5242034" cy="5242034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A0BCA164-EEE6-4099-B4AB-002CF65A9E8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53143" y="4053985"/>
              <a:ext cx="2632839" cy="2632839"/>
            </a:xfrm>
            <a:prstGeom prst="rect">
              <a:avLst/>
            </a:prstGeom>
          </p:spPr>
        </p:pic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2235439A-5E37-471D-8D1A-4623B3377E5F}"/>
              </a:ext>
            </a:extLst>
          </p:cNvPr>
          <p:cNvSpPr txBox="1"/>
          <p:nvPr/>
        </p:nvSpPr>
        <p:spPr>
          <a:xfrm>
            <a:off x="677750" y="1386949"/>
            <a:ext cx="5219700" cy="526297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400" dirty="0"/>
              <a:t>Define a GRF </a:t>
            </a:r>
            <a:r>
              <a:rPr lang="es-ES" sz="2400" dirty="0" err="1"/>
              <a:t>process</a:t>
            </a:r>
            <a:r>
              <a:rPr lang="es-ES" sz="2400" dirty="0"/>
              <a:t> per </a:t>
            </a:r>
            <a:r>
              <a:rPr lang="es-ES" sz="2400" dirty="0" err="1"/>
              <a:t>population</a:t>
            </a:r>
            <a:r>
              <a:rPr lang="es-ES" sz="2400" dirty="0"/>
              <a:t> </a:t>
            </a:r>
            <a:r>
              <a:rPr lang="es-ES" sz="2400" dirty="0" err="1"/>
              <a:t>for</a:t>
            </a:r>
            <a:r>
              <a:rPr lang="es-ES" sz="2400" dirty="0"/>
              <a:t> </a:t>
            </a:r>
            <a:r>
              <a:rPr lang="es-ES" sz="2400" dirty="0" err="1"/>
              <a:t>habitat</a:t>
            </a:r>
            <a:r>
              <a:rPr lang="es-ES" sz="2400" dirty="0"/>
              <a:t> </a:t>
            </a:r>
            <a:r>
              <a:rPr lang="es-ES" sz="2400" dirty="0" err="1"/>
              <a:t>suitability</a:t>
            </a:r>
            <a:endParaRPr lang="es-E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400" dirty="0"/>
              <a:t>Define </a:t>
            </a:r>
            <a:r>
              <a:rPr lang="es-ES" sz="2400" dirty="0" err="1"/>
              <a:t>spawning</a:t>
            </a:r>
            <a:r>
              <a:rPr lang="es-ES" sz="2400" dirty="0"/>
              <a:t> </a:t>
            </a:r>
            <a:r>
              <a:rPr lang="es-ES" sz="2400" dirty="0" err="1"/>
              <a:t>grounds</a:t>
            </a:r>
            <a:r>
              <a:rPr lang="es-ES" sz="2400" dirty="0"/>
              <a:t> per </a:t>
            </a:r>
            <a:r>
              <a:rPr lang="es-ES" sz="2400" dirty="0" err="1"/>
              <a:t>population</a:t>
            </a:r>
            <a:r>
              <a:rPr lang="es-ES" sz="2400" dirty="0"/>
              <a:t> &gt;&gt; </a:t>
            </a:r>
            <a:r>
              <a:rPr lang="es-ES" sz="2400" dirty="0" err="1"/>
              <a:t>increased</a:t>
            </a:r>
            <a:r>
              <a:rPr lang="es-ES" sz="2400" dirty="0"/>
              <a:t> </a:t>
            </a:r>
            <a:r>
              <a:rPr lang="es-ES" sz="2400" dirty="0" err="1"/>
              <a:t>affinity</a:t>
            </a:r>
            <a:r>
              <a:rPr lang="es-ES" sz="2400" dirty="0"/>
              <a:t> </a:t>
            </a:r>
            <a:r>
              <a:rPr lang="es-ES" sz="2400" dirty="0" err="1"/>
              <a:t>to</a:t>
            </a:r>
            <a:r>
              <a:rPr lang="es-ES" sz="2400" dirty="0"/>
              <a:t> </a:t>
            </a:r>
            <a:r>
              <a:rPr lang="es-ES" sz="2400" dirty="0" err="1"/>
              <a:t>spawning</a:t>
            </a:r>
            <a:r>
              <a:rPr lang="es-ES" sz="2400" dirty="0"/>
              <a:t> </a:t>
            </a:r>
            <a:r>
              <a:rPr lang="es-ES" sz="2400" dirty="0" err="1"/>
              <a:t>grounds</a:t>
            </a:r>
            <a:r>
              <a:rPr lang="es-ES" sz="2400" dirty="0"/>
              <a:t> </a:t>
            </a:r>
            <a:r>
              <a:rPr lang="es-ES" sz="2400" dirty="0" err="1"/>
              <a:t>during</a:t>
            </a:r>
            <a:r>
              <a:rPr lang="es-ES" sz="2400" dirty="0"/>
              <a:t> </a:t>
            </a:r>
            <a:r>
              <a:rPr lang="es-ES" sz="2400" dirty="0" err="1"/>
              <a:t>certain</a:t>
            </a:r>
            <a:r>
              <a:rPr lang="es-ES" sz="2400" dirty="0"/>
              <a:t> </a:t>
            </a:r>
            <a:r>
              <a:rPr lang="es-ES" sz="2400" dirty="0" err="1"/>
              <a:t>weeks</a:t>
            </a:r>
            <a:endParaRPr lang="es-E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400" dirty="0"/>
              <a:t>Define a </a:t>
            </a:r>
            <a:r>
              <a:rPr lang="es-ES" sz="2400" dirty="0" err="1"/>
              <a:t>temperature</a:t>
            </a:r>
            <a:r>
              <a:rPr lang="es-ES" sz="2400" dirty="0"/>
              <a:t> </a:t>
            </a:r>
            <a:r>
              <a:rPr lang="es-ES" sz="2400" dirty="0" err="1"/>
              <a:t>field</a:t>
            </a:r>
            <a:r>
              <a:rPr lang="es-ES" sz="2400" dirty="0"/>
              <a:t> per </a:t>
            </a:r>
            <a:r>
              <a:rPr lang="es-ES" sz="2400" dirty="0" err="1"/>
              <a:t>week</a:t>
            </a:r>
            <a:r>
              <a:rPr lang="es-ES" sz="2400" dirty="0"/>
              <a:t>, and individual </a:t>
            </a:r>
            <a:r>
              <a:rPr lang="es-ES" sz="2400" dirty="0" err="1"/>
              <a:t>population</a:t>
            </a:r>
            <a:r>
              <a:rPr lang="es-ES" sz="2400" dirty="0"/>
              <a:t> </a:t>
            </a:r>
            <a:r>
              <a:rPr lang="es-ES" sz="2400" dirty="0" err="1"/>
              <a:t>tolerances</a:t>
            </a:r>
            <a:endParaRPr lang="es-E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400" dirty="0" err="1"/>
              <a:t>Populations</a:t>
            </a:r>
            <a:r>
              <a:rPr lang="es-ES" sz="2400" dirty="0"/>
              <a:t> </a:t>
            </a:r>
            <a:r>
              <a:rPr lang="es-ES" sz="2400" dirty="0" err="1"/>
              <a:t>move</a:t>
            </a:r>
            <a:r>
              <a:rPr lang="es-ES" sz="2400" dirty="0"/>
              <a:t> </a:t>
            </a:r>
            <a:r>
              <a:rPr lang="es-ES" sz="2400" dirty="0" err="1"/>
              <a:t>between</a:t>
            </a:r>
            <a:r>
              <a:rPr lang="es-ES" sz="2400" dirty="0"/>
              <a:t> </a:t>
            </a:r>
            <a:r>
              <a:rPr lang="es-ES" sz="2400" dirty="0" err="1"/>
              <a:t>cells</a:t>
            </a:r>
            <a:r>
              <a:rPr lang="es-ES" sz="2400" dirty="0"/>
              <a:t> </a:t>
            </a:r>
            <a:r>
              <a:rPr lang="es-ES" sz="2400" dirty="0" err="1"/>
              <a:t>according</a:t>
            </a:r>
            <a:r>
              <a:rPr lang="es-ES" sz="2400" dirty="0"/>
              <a:t> </a:t>
            </a:r>
            <a:r>
              <a:rPr lang="es-ES" sz="2400" dirty="0" err="1"/>
              <a:t>to</a:t>
            </a:r>
            <a:r>
              <a:rPr lang="es-ES" sz="2400" dirty="0"/>
              <a:t> </a:t>
            </a:r>
            <a:r>
              <a:rPr lang="es-ES" sz="2400" dirty="0" err="1"/>
              <a:t>maximum</a:t>
            </a:r>
            <a:r>
              <a:rPr lang="es-ES" sz="2400" dirty="0"/>
              <a:t> </a:t>
            </a:r>
            <a:r>
              <a:rPr lang="es-ES" sz="2400" dirty="0" err="1"/>
              <a:t>distance</a:t>
            </a:r>
            <a:r>
              <a:rPr lang="es-ES" sz="2400" dirty="0"/>
              <a:t>, </a:t>
            </a:r>
            <a:r>
              <a:rPr lang="es-ES" sz="2400" dirty="0" err="1"/>
              <a:t>habitat</a:t>
            </a:r>
            <a:r>
              <a:rPr lang="es-ES" sz="2400" dirty="0"/>
              <a:t> </a:t>
            </a:r>
            <a:r>
              <a:rPr lang="es-ES" sz="2400" dirty="0" err="1"/>
              <a:t>suitability</a:t>
            </a:r>
            <a:r>
              <a:rPr lang="es-ES" sz="2400" dirty="0"/>
              <a:t> and temp </a:t>
            </a:r>
            <a:r>
              <a:rPr lang="es-ES" sz="2400" dirty="0" err="1"/>
              <a:t>tolerance</a:t>
            </a:r>
            <a:endParaRPr lang="en-GB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60F4D2B-A743-496E-AEBE-73FD989BC5A5}"/>
              </a:ext>
            </a:extLst>
          </p:cNvPr>
          <p:cNvGrpSpPr/>
          <p:nvPr/>
        </p:nvGrpSpPr>
        <p:grpSpPr>
          <a:xfrm>
            <a:off x="6442486" y="1270944"/>
            <a:ext cx="5585605" cy="5558002"/>
            <a:chOff x="6442486" y="1270944"/>
            <a:chExt cx="5585605" cy="5558002"/>
          </a:xfrm>
        </p:grpSpPr>
        <p:pic>
          <p:nvPicPr>
            <p:cNvPr id="18" name="Picture 17" hidden="1">
              <a:extLst>
                <a:ext uri="{FF2B5EF4-FFF2-40B4-BE49-F238E27FC236}">
                  <a16:creationId xmlns:a16="http://schemas.microsoft.com/office/drawing/2014/main" id="{F1BB0419-F932-41D2-AC59-FF91D396BC1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42486" y="1270944"/>
              <a:ext cx="5558002" cy="5558002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E635309B-46B3-4BF0-9995-786229554E6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06510" y="5503188"/>
              <a:ext cx="4021581" cy="125728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93706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52526-78D0-4868-8EC6-9072AB688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/>
              <a:t>Individual </a:t>
            </a:r>
            <a:r>
              <a:rPr lang="es-ES" b="1" dirty="0" err="1"/>
              <a:t>vessel-based</a:t>
            </a:r>
            <a:r>
              <a:rPr lang="es-ES" b="1" dirty="0"/>
              <a:t> </a:t>
            </a:r>
            <a:r>
              <a:rPr lang="es-ES" b="1" dirty="0" err="1"/>
              <a:t>fishery</a:t>
            </a:r>
            <a:r>
              <a:rPr lang="es-ES" b="1" dirty="0"/>
              <a:t> </a:t>
            </a:r>
            <a:r>
              <a:rPr lang="es-ES" b="1" dirty="0" err="1"/>
              <a:t>dynamics</a:t>
            </a:r>
            <a:endParaRPr lang="en-GB" b="1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DED8594-965D-4964-8310-038E185F07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724400" cy="4351338"/>
          </a:xfrm>
        </p:spPr>
        <p:txBody>
          <a:bodyPr/>
          <a:lstStyle/>
          <a:p>
            <a:r>
              <a:rPr lang="es-ES" dirty="0" err="1"/>
              <a:t>Transition</a:t>
            </a:r>
            <a:r>
              <a:rPr lang="es-ES" dirty="0"/>
              <a:t> </a:t>
            </a:r>
            <a:r>
              <a:rPr lang="es-ES" dirty="0" err="1"/>
              <a:t>from</a:t>
            </a:r>
            <a:r>
              <a:rPr lang="es-ES" dirty="0"/>
              <a:t> </a:t>
            </a:r>
            <a:r>
              <a:rPr lang="es-ES" dirty="0" err="1"/>
              <a:t>exploratory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established</a:t>
            </a:r>
            <a:r>
              <a:rPr lang="es-ES" dirty="0"/>
              <a:t> </a:t>
            </a:r>
            <a:r>
              <a:rPr lang="es-ES" dirty="0" err="1"/>
              <a:t>fishery</a:t>
            </a:r>
            <a:endParaRPr lang="es-ES" dirty="0"/>
          </a:p>
          <a:p>
            <a:r>
              <a:rPr lang="es-ES" dirty="0" err="1"/>
              <a:t>Exploratory</a:t>
            </a:r>
            <a:r>
              <a:rPr lang="es-ES" dirty="0"/>
              <a:t>:</a:t>
            </a:r>
          </a:p>
          <a:p>
            <a:pPr lvl="1"/>
            <a:r>
              <a:rPr lang="es-ES" dirty="0" err="1"/>
              <a:t>Correlated</a:t>
            </a:r>
            <a:r>
              <a:rPr lang="es-ES" dirty="0"/>
              <a:t> </a:t>
            </a:r>
            <a:r>
              <a:rPr lang="es-ES" dirty="0" err="1"/>
              <a:t>Random</a:t>
            </a:r>
            <a:r>
              <a:rPr lang="es-ES" dirty="0"/>
              <a:t> </a:t>
            </a:r>
            <a:r>
              <a:rPr lang="es-ES" dirty="0" err="1"/>
              <a:t>Walk</a:t>
            </a:r>
            <a:endParaRPr lang="en-GB" dirty="0"/>
          </a:p>
          <a:p>
            <a:r>
              <a:rPr lang="es-ES" dirty="0" err="1"/>
              <a:t>Transition</a:t>
            </a:r>
            <a:r>
              <a:rPr lang="es-ES" dirty="0"/>
              <a:t>:</a:t>
            </a:r>
          </a:p>
          <a:p>
            <a:pPr lvl="1"/>
            <a:r>
              <a:rPr lang="es-ES" dirty="0" err="1"/>
              <a:t>Mix</a:t>
            </a:r>
            <a:endParaRPr lang="es-ES" dirty="0"/>
          </a:p>
          <a:p>
            <a:r>
              <a:rPr lang="es-ES" dirty="0" err="1"/>
              <a:t>Established</a:t>
            </a:r>
            <a:r>
              <a:rPr lang="es-ES" dirty="0"/>
              <a:t>:</a:t>
            </a:r>
          </a:p>
          <a:p>
            <a:pPr lvl="1"/>
            <a:r>
              <a:rPr lang="es-ES" dirty="0"/>
              <a:t>(</a:t>
            </a:r>
            <a:r>
              <a:rPr lang="es-ES" dirty="0" err="1"/>
              <a:t>mostly</a:t>
            </a:r>
            <a:r>
              <a:rPr lang="es-ES" dirty="0"/>
              <a:t>) </a:t>
            </a:r>
            <a:r>
              <a:rPr lang="es-ES" dirty="0" err="1"/>
              <a:t>past</a:t>
            </a:r>
            <a:r>
              <a:rPr lang="es-ES" dirty="0"/>
              <a:t> </a:t>
            </a:r>
            <a:r>
              <a:rPr lang="es-ES" dirty="0" err="1"/>
              <a:t>experience</a:t>
            </a:r>
            <a:r>
              <a:rPr lang="es-ES" dirty="0"/>
              <a:t> </a:t>
            </a:r>
            <a:r>
              <a:rPr lang="es-ES" i="1" dirty="0" err="1"/>
              <a:t>of</a:t>
            </a:r>
            <a:r>
              <a:rPr lang="es-ES" i="1" dirty="0"/>
              <a:t> individual</a:t>
            </a:r>
          </a:p>
          <a:p>
            <a:pPr lvl="1"/>
            <a:endParaRPr lang="es-E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7114D1B-A4F6-4D75-830E-E9505BB62AF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6561" y="1529556"/>
            <a:ext cx="4943475" cy="4943475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CB505E6-7F24-4743-A9E5-E4CAF560B582}"/>
              </a:ext>
            </a:extLst>
          </p:cNvPr>
          <p:cNvCxnSpPr/>
          <p:nvPr/>
        </p:nvCxnSpPr>
        <p:spPr>
          <a:xfrm>
            <a:off x="7315200" y="5572125"/>
            <a:ext cx="1038225" cy="0"/>
          </a:xfrm>
          <a:prstGeom prst="line">
            <a:avLst/>
          </a:prstGeom>
          <a:ln w="44450">
            <a:solidFill>
              <a:srgbClr val="FF0000"/>
            </a:solidFill>
            <a:headEnd type="stealt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FA85B0C-CDC9-4147-9433-8948D27D59FF}"/>
              </a:ext>
            </a:extLst>
          </p:cNvPr>
          <p:cNvCxnSpPr/>
          <p:nvPr/>
        </p:nvCxnSpPr>
        <p:spPr>
          <a:xfrm>
            <a:off x="8034337" y="4077583"/>
            <a:ext cx="1038225" cy="0"/>
          </a:xfrm>
          <a:prstGeom prst="line">
            <a:avLst/>
          </a:prstGeom>
          <a:ln w="44450">
            <a:solidFill>
              <a:srgbClr val="FF0000"/>
            </a:solidFill>
            <a:headEnd type="stealt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5235389-6720-4933-8427-56EED8D14ACD}"/>
              </a:ext>
            </a:extLst>
          </p:cNvPr>
          <p:cNvCxnSpPr>
            <a:cxnSpLocks/>
          </p:cNvCxnSpPr>
          <p:nvPr/>
        </p:nvCxnSpPr>
        <p:spPr>
          <a:xfrm>
            <a:off x="9072562" y="2236555"/>
            <a:ext cx="2300288" cy="0"/>
          </a:xfrm>
          <a:prstGeom prst="line">
            <a:avLst/>
          </a:prstGeom>
          <a:ln w="44450">
            <a:solidFill>
              <a:srgbClr val="FF0000"/>
            </a:solidFill>
            <a:headEnd type="stealt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17B7C9D-61F8-407E-9308-E556AAA160BA}"/>
              </a:ext>
            </a:extLst>
          </p:cNvPr>
          <p:cNvSpPr txBox="1"/>
          <p:nvPr/>
        </p:nvSpPr>
        <p:spPr>
          <a:xfrm>
            <a:off x="9258299" y="2376304"/>
            <a:ext cx="21145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Established</a:t>
            </a:r>
            <a:r>
              <a:rPr lang="es-ES" dirty="0"/>
              <a:t> </a:t>
            </a:r>
            <a:r>
              <a:rPr lang="es-ES" dirty="0" err="1"/>
              <a:t>phase</a:t>
            </a:r>
            <a:endParaRPr lang="en-GB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FB9E085-8770-4441-B1B1-014A50D29F83}"/>
              </a:ext>
            </a:extLst>
          </p:cNvPr>
          <p:cNvSpPr txBox="1"/>
          <p:nvPr/>
        </p:nvSpPr>
        <p:spPr>
          <a:xfrm>
            <a:off x="8034337" y="3431252"/>
            <a:ext cx="14382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Transition</a:t>
            </a:r>
            <a:r>
              <a:rPr lang="es-ES" dirty="0"/>
              <a:t> </a:t>
            </a:r>
            <a:r>
              <a:rPr lang="es-ES" dirty="0" err="1"/>
              <a:t>phase</a:t>
            </a:r>
            <a:endParaRPr lang="en-GB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09F3C80-6F5F-4529-B795-6260668BBCFB}"/>
              </a:ext>
            </a:extLst>
          </p:cNvPr>
          <p:cNvSpPr txBox="1"/>
          <p:nvPr/>
        </p:nvSpPr>
        <p:spPr>
          <a:xfrm>
            <a:off x="7315200" y="4875896"/>
            <a:ext cx="14382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Exploratory</a:t>
            </a:r>
            <a:r>
              <a:rPr lang="es-ES" dirty="0"/>
              <a:t> </a:t>
            </a:r>
            <a:r>
              <a:rPr lang="es-ES" dirty="0" err="1"/>
              <a:t>phase</a:t>
            </a:r>
            <a:endParaRPr lang="en-GB" dirty="0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79DBBD97-C4B9-4027-8146-D36B1671213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4017" y="3215196"/>
            <a:ext cx="1815476" cy="2400429"/>
          </a:xfrm>
          <a:prstGeom prst="rect">
            <a:avLst/>
          </a:prstGeom>
        </p:spPr>
      </p:pic>
      <p:pic>
        <p:nvPicPr>
          <p:cNvPr id="5" name="fishing_sim_fast">
            <a:hlinkClick r:id="" action="ppaction://media"/>
            <a:extLst>
              <a:ext uri="{FF2B5EF4-FFF2-40B4-BE49-F238E27FC236}">
                <a16:creationId xmlns:a16="http://schemas.microsoft.com/office/drawing/2014/main" id="{BD81997A-A714-41AD-8C53-40B96E2B4E0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439276" y="1235101"/>
            <a:ext cx="5438092" cy="5438092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CF96AE23-C308-41FA-AD5B-76F061CE7DF2}"/>
              </a:ext>
            </a:extLst>
          </p:cNvPr>
          <p:cNvGrpSpPr/>
          <p:nvPr/>
        </p:nvGrpSpPr>
        <p:grpSpPr>
          <a:xfrm>
            <a:off x="5469244" y="1577099"/>
            <a:ext cx="6568460" cy="4432474"/>
            <a:chOff x="5469244" y="1020625"/>
            <a:chExt cx="6568460" cy="4432474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F1DD7851-83A7-4297-AE44-0F17990FA97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69244" y="2168869"/>
              <a:ext cx="6568460" cy="3284230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AFEFB83-C131-4A19-B080-8228B7D858F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86561" y="1020625"/>
              <a:ext cx="3830820" cy="120885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99366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49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0" fill="hold">
                      <p:stCondLst>
                        <p:cond delay="0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53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54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  <p:bldLst>
      <p:bldP spid="15" grpId="0"/>
      <p:bldP spid="15" grpId="1"/>
      <p:bldP spid="16" grpId="0"/>
      <p:bldP spid="16" grpId="1"/>
      <p:bldP spid="17" grpId="0"/>
      <p:bldP spid="17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242FB2-6842-4EF1-B5CD-AB370244F7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 err="1"/>
              <a:t>The</a:t>
            </a:r>
            <a:r>
              <a:rPr lang="es-ES" b="1" dirty="0"/>
              <a:t> </a:t>
            </a:r>
            <a:r>
              <a:rPr lang="es-ES" b="1" dirty="0" err="1"/>
              <a:t>Spatial</a:t>
            </a:r>
            <a:r>
              <a:rPr lang="es-ES" b="1" dirty="0"/>
              <a:t> </a:t>
            </a:r>
            <a:r>
              <a:rPr lang="es-ES" b="1" dirty="0" err="1"/>
              <a:t>dimension</a:t>
            </a:r>
            <a:endParaRPr lang="en-GB" b="1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514983B-4C55-4D52-A410-01AC929CE9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02900" cy="4351338"/>
          </a:xfrm>
        </p:spPr>
        <p:txBody>
          <a:bodyPr/>
          <a:lstStyle/>
          <a:p>
            <a:pPr marL="285750" indent="-285750"/>
            <a:r>
              <a:rPr lang="en-GB" b="1" dirty="0"/>
              <a:t>Commercial data </a:t>
            </a:r>
            <a:r>
              <a:rPr lang="en-GB" dirty="0"/>
              <a:t>(despite its biases) shows </a:t>
            </a:r>
            <a:r>
              <a:rPr lang="en-GB" b="1" dirty="0"/>
              <a:t>reasonable relation </a:t>
            </a:r>
            <a:r>
              <a:rPr lang="en-GB" dirty="0"/>
              <a:t>to the underlying population structure</a:t>
            </a:r>
          </a:p>
          <a:p>
            <a:pPr marL="285750" indent="-285750"/>
            <a:endParaRPr lang="en-GB" dirty="0"/>
          </a:p>
          <a:p>
            <a:pPr marL="285750" indent="-285750"/>
            <a:r>
              <a:rPr lang="en-GB" b="1" dirty="0"/>
              <a:t>Survey data </a:t>
            </a:r>
            <a:r>
              <a:rPr lang="en-GB" dirty="0"/>
              <a:t>spatial sparse which </a:t>
            </a:r>
            <a:r>
              <a:rPr lang="en-GB" b="1" dirty="0"/>
              <a:t>can lead to some inconsistencies </a:t>
            </a:r>
            <a:r>
              <a:rPr lang="en-GB" dirty="0"/>
              <a:t>when more aggregated </a:t>
            </a:r>
          </a:p>
          <a:p>
            <a:pPr marL="285750" indent="-285750"/>
            <a:endParaRPr lang="en-GB" dirty="0"/>
          </a:p>
          <a:p>
            <a:pPr marL="285750" indent="-285750"/>
            <a:r>
              <a:rPr lang="en-GB" dirty="0"/>
              <a:t>Commercial and survey have data gaps: </a:t>
            </a:r>
            <a:r>
              <a:rPr lang="en-GB" b="1" dirty="0"/>
              <a:t>inference from modelling necessary</a:t>
            </a:r>
          </a:p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6CBC98-28A9-4BA2-9E75-FC599B93B8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5800" y="88900"/>
            <a:ext cx="457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0CA6BC7-6E08-48BD-A7E3-9A92C89F27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8468" y="0"/>
            <a:ext cx="9115063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3C249D1-5501-4263-8E52-F99D00C414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6524" y="88900"/>
            <a:ext cx="9418949" cy="674311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4388711-7775-4A53-A7BA-C9759D599297}"/>
              </a:ext>
            </a:extLst>
          </p:cNvPr>
          <p:cNvSpPr/>
          <p:nvPr/>
        </p:nvSpPr>
        <p:spPr>
          <a:xfrm>
            <a:off x="7035800" y="203200"/>
            <a:ext cx="4572000" cy="33528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5925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3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A42C1-BB08-40E2-ABD5-043296DDEA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Simulation experiment</a:t>
            </a:r>
            <a:r>
              <a:rPr lang="en-GB" dirty="0"/>
              <a:t>: spatial closures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FEB570-946A-4BDF-A2CF-C293F7D88D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419600" cy="4351338"/>
          </a:xfrm>
        </p:spPr>
        <p:txBody>
          <a:bodyPr/>
          <a:lstStyle/>
          <a:p>
            <a:r>
              <a:rPr lang="en-GB" dirty="0"/>
              <a:t>4 populations</a:t>
            </a:r>
          </a:p>
          <a:p>
            <a:r>
              <a:rPr lang="en-GB" dirty="0"/>
              <a:t>5 fleets of 20 vessels each</a:t>
            </a:r>
          </a:p>
          <a:p>
            <a:r>
              <a:rPr lang="en-GB" dirty="0"/>
              <a:t>40 year simulation</a:t>
            </a:r>
          </a:p>
          <a:p>
            <a:pPr lvl="1"/>
            <a:r>
              <a:rPr lang="en-GB" dirty="0"/>
              <a:t>20 years to establish</a:t>
            </a:r>
          </a:p>
          <a:p>
            <a:pPr lvl="2"/>
            <a:r>
              <a:rPr lang="en-GB" dirty="0"/>
              <a:t>10 year “data”</a:t>
            </a:r>
          </a:p>
          <a:p>
            <a:pPr lvl="2"/>
            <a:r>
              <a:rPr lang="en-GB" dirty="0"/>
              <a:t>10 year closure to protect a population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62306F4-A7DC-4587-9F9F-A250369D0F28}"/>
              </a:ext>
            </a:extLst>
          </p:cNvPr>
          <p:cNvSpPr txBox="1">
            <a:spLocks/>
          </p:cNvSpPr>
          <p:nvPr/>
        </p:nvSpPr>
        <p:spPr>
          <a:xfrm>
            <a:off x="6286500" y="1825625"/>
            <a:ext cx="4419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3 </a:t>
            </a:r>
            <a:r>
              <a:rPr lang="en-GB" b="1" dirty="0"/>
              <a:t>data</a:t>
            </a:r>
            <a:r>
              <a:rPr lang="en-GB" dirty="0"/>
              <a:t> sources: </a:t>
            </a:r>
          </a:p>
          <a:p>
            <a:pPr lvl="1"/>
            <a:r>
              <a:rPr lang="en-GB" dirty="0"/>
              <a:t>“real” population</a:t>
            </a:r>
          </a:p>
          <a:p>
            <a:pPr lvl="1"/>
            <a:r>
              <a:rPr lang="en-GB" dirty="0"/>
              <a:t>Inferred from fishery</a:t>
            </a:r>
          </a:p>
          <a:p>
            <a:pPr lvl="1"/>
            <a:r>
              <a:rPr lang="en-GB" dirty="0"/>
              <a:t>Inferred from “survey”</a:t>
            </a:r>
          </a:p>
          <a:p>
            <a:r>
              <a:rPr lang="en-GB" dirty="0"/>
              <a:t>3 </a:t>
            </a:r>
            <a:r>
              <a:rPr lang="en-GB" b="1" dirty="0"/>
              <a:t>temporal resolutions</a:t>
            </a:r>
            <a:r>
              <a:rPr lang="en-GB" dirty="0"/>
              <a:t>:</a:t>
            </a:r>
          </a:p>
          <a:p>
            <a:pPr lvl="1"/>
            <a:r>
              <a:rPr lang="en-GB" dirty="0"/>
              <a:t>Weekly</a:t>
            </a:r>
          </a:p>
          <a:p>
            <a:pPr lvl="1"/>
            <a:r>
              <a:rPr lang="en-GB" dirty="0"/>
              <a:t>Monthly</a:t>
            </a:r>
          </a:p>
          <a:p>
            <a:pPr lvl="1"/>
            <a:r>
              <a:rPr lang="en-GB" dirty="0"/>
              <a:t>Yearly</a:t>
            </a:r>
          </a:p>
          <a:p>
            <a:r>
              <a:rPr lang="en-GB" dirty="0"/>
              <a:t>4 </a:t>
            </a:r>
            <a:r>
              <a:rPr lang="en-GB" b="1" dirty="0"/>
              <a:t>spatial resolutions</a:t>
            </a:r>
          </a:p>
          <a:p>
            <a:pPr lvl="1"/>
            <a:r>
              <a:rPr lang="en-GB" dirty="0"/>
              <a:t>1 x 1</a:t>
            </a:r>
          </a:p>
          <a:p>
            <a:pPr lvl="1"/>
            <a:r>
              <a:rPr lang="en-GB" dirty="0"/>
              <a:t>5 x 5</a:t>
            </a:r>
          </a:p>
          <a:p>
            <a:pPr lvl="1"/>
            <a:r>
              <a:rPr lang="en-GB" dirty="0"/>
              <a:t>10 x 10</a:t>
            </a:r>
          </a:p>
          <a:p>
            <a:pPr lvl="1"/>
            <a:r>
              <a:rPr lang="en-GB" dirty="0"/>
              <a:t>20 x 20 </a:t>
            </a:r>
          </a:p>
        </p:txBody>
      </p:sp>
    </p:spTree>
    <p:extLst>
      <p:ext uri="{BB962C8B-B14F-4D97-AF65-F5344CB8AC3E}">
        <p14:creationId xmlns:p14="http://schemas.microsoft.com/office/powerpoint/2010/main" val="16208304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TM04033925[[fn=Droplet]]</Template>
  <TotalTime>0</TotalTime>
  <Words>983</Words>
  <Application>Microsoft Office PowerPoint</Application>
  <PresentationFormat>Widescreen</PresentationFormat>
  <Paragraphs>144</Paragraphs>
  <Slides>14</Slides>
  <Notes>10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Assessing the utility of fisheries-dependent data to support mixed fisheries management:  a spatiotemporal simulation framework</vt:lpstr>
      <vt:lpstr>Fishing is an inherently spatiotemporal process</vt:lpstr>
      <vt:lpstr>Increasing use of fisheries-dependent data to understand mixed fishery dynamics</vt:lpstr>
      <vt:lpstr>What Qs do we want to answer?</vt:lpstr>
      <vt:lpstr>Introducing MixFishSim</vt:lpstr>
      <vt:lpstr>Gaussian Random Fields define habitat suitability</vt:lpstr>
      <vt:lpstr>Individual vessel-based fishery dynamics</vt:lpstr>
      <vt:lpstr>The Spatial dimension</vt:lpstr>
      <vt:lpstr>Simulation experiment: spatial closures</vt:lpstr>
      <vt:lpstr>Simulated closure “experiment”</vt:lpstr>
      <vt:lpstr>Summary: what can we say about our Qs?</vt:lpstr>
      <vt:lpstr>Thank you for listening!</vt:lpstr>
      <vt:lpstr>Extra material</vt:lpstr>
      <vt:lpstr>Spatially resolved population dynamics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Assessing the utility of fisheries-dependent data to support management:  a spatiotemporal mixed fishery simulation framework</dc:title>
  <dc:creator>Paul Dolder</dc:creator>
  <cp:lastModifiedBy>Paul Dolder</cp:lastModifiedBy>
  <cp:revision>84</cp:revision>
  <dcterms:created xsi:type="dcterms:W3CDTF">2018-06-25T10:12:32Z</dcterms:created>
  <dcterms:modified xsi:type="dcterms:W3CDTF">2018-07-17T14:33:33Z</dcterms:modified>
</cp:coreProperties>
</file>